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57" r:id="rId4"/>
    <p:sldId id="262" r:id="rId5"/>
    <p:sldId id="258" r:id="rId6"/>
    <p:sldId id="261" r:id="rId7"/>
    <p:sldId id="269" r:id="rId8"/>
    <p:sldId id="271" r:id="rId9"/>
    <p:sldId id="265" r:id="rId10"/>
    <p:sldId id="260" r:id="rId11"/>
    <p:sldId id="264" r:id="rId12"/>
    <p:sldId id="263" r:id="rId13"/>
    <p:sldId id="270" r:id="rId14"/>
    <p:sldId id="268" r:id="rId15"/>
    <p:sldId id="272" r:id="rId16"/>
    <p:sldId id="267" r:id="rId17"/>
    <p:sldId id="274" r:id="rId18"/>
    <p:sldId id="275" r:id="rId19"/>
    <p:sldId id="276" r:id="rId20"/>
    <p:sldId id="277" r:id="rId21"/>
    <p:sldId id="273" r:id="rId22"/>
    <p:sldId id="26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4" autoAdjust="0"/>
    <p:restoredTop sz="94660"/>
  </p:normalViewPr>
  <p:slideViewPr>
    <p:cSldViewPr snapToGrid="0">
      <p:cViewPr varScale="1">
        <p:scale>
          <a:sx n="71" d="100"/>
          <a:sy n="71" d="100"/>
        </p:scale>
        <p:origin x="66" y="7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2/1/2020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2/1/2020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2/1/2020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2/1/2020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kaggle.com/sriloksagar/titanic-survival-prediction-98-accuracy" TargetMode="External"/><Relationship Id="rId2" Type="http://schemas.openxmlformats.org/officeDocument/2006/relationships/hyperlink" Target="https://www.kaggle.com/c/titanic/overview"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en.wikipedia.org/wiki/Accuracy_and_precision#In_binary_classificatio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Titanic</a:t>
            </a:r>
          </a:p>
        </p:txBody>
      </p:sp>
      <p:sp>
        <p:nvSpPr>
          <p:cNvPr id="3" name="Subtitle 2"/>
          <p:cNvSpPr>
            <a:spLocks noGrp="1"/>
          </p:cNvSpPr>
          <p:nvPr>
            <p:ph type="subTitle" idx="1"/>
          </p:nvPr>
        </p:nvSpPr>
        <p:spPr/>
        <p:txBody>
          <a:bodyPr/>
          <a:lstStyle/>
          <a:p>
            <a:r>
              <a:rPr lang="en-US" dirty="0"/>
              <a:t>Machine Learning from Disaster</a:t>
            </a:r>
          </a:p>
          <a:p>
            <a:endParaRPr lang="en-US" dirty="0"/>
          </a:p>
        </p:txBody>
      </p:sp>
      <p:sp>
        <p:nvSpPr>
          <p:cNvPr id="4" name="TextBox 3">
            <a:extLst>
              <a:ext uri="{FF2B5EF4-FFF2-40B4-BE49-F238E27FC236}">
                <a16:creationId xmlns:a16="http://schemas.microsoft.com/office/drawing/2014/main" id="{21EF40C8-C027-443F-917E-12073223F4E6}"/>
              </a:ext>
            </a:extLst>
          </p:cNvPr>
          <p:cNvSpPr txBox="1"/>
          <p:nvPr/>
        </p:nvSpPr>
        <p:spPr>
          <a:xfrm>
            <a:off x="9583947" y="617651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Gene Olafsen</a:t>
            </a:r>
          </a:p>
        </p:txBody>
      </p:sp>
    </p:spTree>
    <p:extLst>
      <p:ext uri="{BB962C8B-B14F-4D97-AF65-F5344CB8AC3E}">
        <p14:creationId xmlns:p14="http://schemas.microsoft.com/office/powerpoint/2010/main" val="2299734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880DB-1E4C-4E5D-91A6-459C5AEB187E}"/>
              </a:ext>
            </a:extLst>
          </p:cNvPr>
          <p:cNvSpPr>
            <a:spLocks noGrp="1"/>
          </p:cNvSpPr>
          <p:nvPr>
            <p:ph type="title"/>
          </p:nvPr>
        </p:nvSpPr>
        <p:spPr/>
        <p:txBody>
          <a:bodyPr/>
          <a:lstStyle/>
          <a:p>
            <a:r>
              <a:rPr lang="en-US" dirty="0"/>
              <a:t>Variable Notes</a:t>
            </a:r>
          </a:p>
        </p:txBody>
      </p:sp>
      <p:sp>
        <p:nvSpPr>
          <p:cNvPr id="3" name="Content Placeholder 2">
            <a:extLst>
              <a:ext uri="{FF2B5EF4-FFF2-40B4-BE49-F238E27FC236}">
                <a16:creationId xmlns:a16="http://schemas.microsoft.com/office/drawing/2014/main" id="{CCAC17F3-6E4C-478C-B08F-293B075FAA32}"/>
              </a:ext>
            </a:extLst>
          </p:cNvPr>
          <p:cNvSpPr>
            <a:spLocks noGrp="1"/>
          </p:cNvSpPr>
          <p:nvPr>
            <p:ph idx="1"/>
          </p:nvPr>
        </p:nvSpPr>
        <p:spPr/>
        <p:txBody>
          <a:bodyPr vert="horz" lIns="91440" tIns="45720" rIns="91440" bIns="45720" rtlCol="0" anchor="t">
            <a:normAutofit fontScale="92500" lnSpcReduction="20000"/>
          </a:bodyPr>
          <a:lstStyle/>
          <a:p>
            <a:r>
              <a:rPr lang="en-US" dirty="0" err="1">
                <a:ea typeface="+mj-lt"/>
                <a:cs typeface="+mj-lt"/>
              </a:rPr>
              <a:t>pclass</a:t>
            </a:r>
            <a:r>
              <a:rPr lang="en-US" dirty="0">
                <a:ea typeface="+mj-lt"/>
                <a:cs typeface="+mj-lt"/>
              </a:rPr>
              <a:t>: A proxy for socio-economic status (SES)</a:t>
            </a:r>
            <a:br>
              <a:rPr lang="en-US" dirty="0">
                <a:ea typeface="+mj-lt"/>
                <a:cs typeface="+mj-lt"/>
              </a:rPr>
            </a:br>
            <a:r>
              <a:rPr lang="en-US" dirty="0">
                <a:ea typeface="+mj-lt"/>
                <a:cs typeface="+mj-lt"/>
              </a:rPr>
              <a:t>1st = Upper</a:t>
            </a:r>
            <a:br>
              <a:rPr lang="en-US" dirty="0">
                <a:ea typeface="+mj-lt"/>
                <a:cs typeface="+mj-lt"/>
              </a:rPr>
            </a:br>
            <a:r>
              <a:rPr lang="en-US" dirty="0">
                <a:ea typeface="+mj-lt"/>
                <a:cs typeface="+mj-lt"/>
              </a:rPr>
              <a:t>2nd = Middle</a:t>
            </a:r>
            <a:br>
              <a:rPr lang="en-US" dirty="0">
                <a:ea typeface="+mj-lt"/>
                <a:cs typeface="+mj-lt"/>
              </a:rPr>
            </a:br>
            <a:r>
              <a:rPr lang="en-US" dirty="0">
                <a:ea typeface="+mj-lt"/>
                <a:cs typeface="+mj-lt"/>
              </a:rPr>
              <a:t>3rd = Lower</a:t>
            </a:r>
            <a:br>
              <a:rPr lang="en-US" dirty="0">
                <a:ea typeface="+mj-lt"/>
                <a:cs typeface="+mj-lt"/>
              </a:rPr>
            </a:br>
            <a:br>
              <a:rPr lang="en-US" dirty="0">
                <a:ea typeface="+mj-lt"/>
                <a:cs typeface="+mj-lt"/>
              </a:rPr>
            </a:br>
            <a:r>
              <a:rPr lang="en-US" dirty="0">
                <a:ea typeface="+mj-lt"/>
                <a:cs typeface="+mj-lt"/>
              </a:rPr>
              <a:t>age: Age is fractional if less than 1. If the age is estimated, is it in the form of xx.5</a:t>
            </a:r>
            <a:br>
              <a:rPr lang="en-US" dirty="0">
                <a:ea typeface="+mj-lt"/>
                <a:cs typeface="+mj-lt"/>
              </a:rPr>
            </a:br>
            <a:br>
              <a:rPr lang="en-US" dirty="0">
                <a:ea typeface="+mj-lt"/>
                <a:cs typeface="+mj-lt"/>
              </a:rPr>
            </a:br>
            <a:r>
              <a:rPr lang="en-US" dirty="0" err="1">
                <a:ea typeface="+mj-lt"/>
                <a:cs typeface="+mj-lt"/>
              </a:rPr>
              <a:t>sibsp</a:t>
            </a:r>
            <a:r>
              <a:rPr lang="en-US" dirty="0">
                <a:ea typeface="+mj-lt"/>
                <a:cs typeface="+mj-lt"/>
              </a:rPr>
              <a:t>: The dataset defines family relations in this way...</a:t>
            </a:r>
            <a:br>
              <a:rPr lang="en-US" dirty="0">
                <a:ea typeface="+mj-lt"/>
                <a:cs typeface="+mj-lt"/>
              </a:rPr>
            </a:br>
            <a:r>
              <a:rPr lang="en-US" dirty="0">
                <a:ea typeface="+mj-lt"/>
                <a:cs typeface="+mj-lt"/>
              </a:rPr>
              <a:t>Sibling = brother, sister, stepbrother, stepsister</a:t>
            </a:r>
            <a:br>
              <a:rPr lang="en-US" dirty="0">
                <a:ea typeface="+mj-lt"/>
                <a:cs typeface="+mj-lt"/>
              </a:rPr>
            </a:br>
            <a:r>
              <a:rPr lang="en-US" dirty="0">
                <a:ea typeface="+mj-lt"/>
                <a:cs typeface="+mj-lt"/>
              </a:rPr>
              <a:t>Spouse = husband, wife (mistresses and fiancés were ignored)</a:t>
            </a:r>
            <a:br>
              <a:rPr lang="en-US" dirty="0">
                <a:ea typeface="+mj-lt"/>
                <a:cs typeface="+mj-lt"/>
              </a:rPr>
            </a:br>
            <a:br>
              <a:rPr lang="en-US" dirty="0">
                <a:ea typeface="+mj-lt"/>
                <a:cs typeface="+mj-lt"/>
              </a:rPr>
            </a:br>
            <a:r>
              <a:rPr lang="en-US" dirty="0">
                <a:ea typeface="+mj-lt"/>
                <a:cs typeface="+mj-lt"/>
              </a:rPr>
              <a:t>parch: The dataset defines family relations in this way...</a:t>
            </a:r>
            <a:br>
              <a:rPr lang="en-US" dirty="0">
                <a:ea typeface="+mj-lt"/>
                <a:cs typeface="+mj-lt"/>
              </a:rPr>
            </a:br>
            <a:r>
              <a:rPr lang="en-US" dirty="0">
                <a:ea typeface="+mj-lt"/>
                <a:cs typeface="+mj-lt"/>
              </a:rPr>
              <a:t>Parent = mother, father</a:t>
            </a:r>
            <a:br>
              <a:rPr lang="en-US" dirty="0">
                <a:ea typeface="+mj-lt"/>
                <a:cs typeface="+mj-lt"/>
              </a:rPr>
            </a:br>
            <a:r>
              <a:rPr lang="en-US" dirty="0">
                <a:ea typeface="+mj-lt"/>
                <a:cs typeface="+mj-lt"/>
              </a:rPr>
              <a:t>Child = daughter, son, stepdaughter, stepson</a:t>
            </a:r>
            <a:br>
              <a:rPr lang="en-US" dirty="0">
                <a:ea typeface="+mj-lt"/>
                <a:cs typeface="+mj-lt"/>
              </a:rPr>
            </a:br>
            <a:r>
              <a:rPr lang="en-US" dirty="0">
                <a:ea typeface="+mj-lt"/>
                <a:cs typeface="+mj-lt"/>
              </a:rPr>
              <a:t>Some children travelled only with a nanny, therefore parch=0 for them.</a:t>
            </a:r>
            <a:endParaRPr lang="en-US" dirty="0"/>
          </a:p>
        </p:txBody>
      </p:sp>
    </p:spTree>
    <p:extLst>
      <p:ext uri="{BB962C8B-B14F-4D97-AF65-F5344CB8AC3E}">
        <p14:creationId xmlns:p14="http://schemas.microsoft.com/office/powerpoint/2010/main" val="10814791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B019A-CA08-4EBB-83F5-FA83C92143CC}"/>
              </a:ext>
            </a:extLst>
          </p:cNvPr>
          <p:cNvSpPr>
            <a:spLocks noGrp="1"/>
          </p:cNvSpPr>
          <p:nvPr>
            <p:ph type="title"/>
          </p:nvPr>
        </p:nvSpPr>
        <p:spPr/>
        <p:txBody>
          <a:bodyPr/>
          <a:lstStyle/>
          <a:p>
            <a:r>
              <a:rPr lang="en-US"/>
              <a:t>Test.csv Sample Record</a:t>
            </a:r>
          </a:p>
        </p:txBody>
      </p:sp>
      <p:sp>
        <p:nvSpPr>
          <p:cNvPr id="3" name="Content Placeholder 2">
            <a:extLst>
              <a:ext uri="{FF2B5EF4-FFF2-40B4-BE49-F238E27FC236}">
                <a16:creationId xmlns:a16="http://schemas.microsoft.com/office/drawing/2014/main" id="{1B17D386-99F0-4BE7-A3AA-3124427DEF49}"/>
              </a:ext>
            </a:extLst>
          </p:cNvPr>
          <p:cNvSpPr>
            <a:spLocks noGrp="1"/>
          </p:cNvSpPr>
          <p:nvPr>
            <p:ph idx="1"/>
          </p:nvPr>
        </p:nvSpPr>
        <p:spPr/>
        <p:txBody>
          <a:bodyPr vert="horz" lIns="91440" tIns="45720" rIns="91440" bIns="45720" rtlCol="0" anchor="t">
            <a:normAutofit/>
          </a:bodyPr>
          <a:lstStyle/>
          <a:p>
            <a:r>
              <a:rPr lang="en-US">
                <a:ea typeface="+mj-lt"/>
                <a:cs typeface="+mj-lt"/>
              </a:rPr>
              <a:t>PassengerId,Pclass,Name,Sex,Age,SibSp,Parch,Ticket,Fare,Cabin,Embarked</a:t>
            </a:r>
            <a:endParaRPr lang="en-US"/>
          </a:p>
          <a:p>
            <a:r>
              <a:rPr lang="en-US">
                <a:ea typeface="+mj-lt"/>
                <a:cs typeface="+mj-lt"/>
              </a:rPr>
              <a:t>892,3,"Kelly, Mr. James",male,34.5,0,0,330911,7.8292,,Q</a:t>
            </a:r>
            <a:endParaRPr lang="en-US"/>
          </a:p>
        </p:txBody>
      </p:sp>
    </p:spTree>
    <p:extLst>
      <p:ext uri="{BB962C8B-B14F-4D97-AF65-F5344CB8AC3E}">
        <p14:creationId xmlns:p14="http://schemas.microsoft.com/office/powerpoint/2010/main" val="690176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EA601-70F8-430C-A310-4C0C03438341}"/>
              </a:ext>
            </a:extLst>
          </p:cNvPr>
          <p:cNvSpPr>
            <a:spLocks noGrp="1"/>
          </p:cNvSpPr>
          <p:nvPr>
            <p:ph type="title"/>
          </p:nvPr>
        </p:nvSpPr>
        <p:spPr/>
        <p:txBody>
          <a:bodyPr/>
          <a:lstStyle/>
          <a:p>
            <a:r>
              <a:rPr lang="en-US"/>
              <a:t>Prediction Record </a:t>
            </a:r>
            <a:endParaRPr lang="en-US" dirty="0"/>
          </a:p>
        </p:txBody>
      </p:sp>
      <p:sp>
        <p:nvSpPr>
          <p:cNvPr id="3" name="Content Placeholder 2">
            <a:extLst>
              <a:ext uri="{FF2B5EF4-FFF2-40B4-BE49-F238E27FC236}">
                <a16:creationId xmlns:a16="http://schemas.microsoft.com/office/drawing/2014/main" id="{508A0D55-E23F-4B69-BEA9-D8007BFED19D}"/>
              </a:ext>
            </a:extLst>
          </p:cNvPr>
          <p:cNvSpPr>
            <a:spLocks noGrp="1"/>
          </p:cNvSpPr>
          <p:nvPr>
            <p:ph idx="1"/>
          </p:nvPr>
        </p:nvSpPr>
        <p:spPr/>
        <p:txBody>
          <a:bodyPr vert="horz" lIns="91440" tIns="45720" rIns="91440" bIns="45720" rtlCol="0" anchor="t">
            <a:normAutofit/>
          </a:bodyPr>
          <a:lstStyle/>
          <a:p>
            <a:r>
              <a:rPr lang="en-US">
                <a:ea typeface="+mj-lt"/>
                <a:cs typeface="+mj-lt"/>
              </a:rPr>
              <a:t>Kaggle also includes gender_submission.csv, a set of predictions that assume all and only female passengers survive, as an example of what a submission file should look like.</a:t>
            </a:r>
            <a:endParaRPr lang="en-US" dirty="0">
              <a:ea typeface="+mj-lt"/>
              <a:cs typeface="+mj-lt"/>
            </a:endParaRPr>
          </a:p>
          <a:p>
            <a:endParaRPr lang="en-US" dirty="0">
              <a:ea typeface="+mj-lt"/>
              <a:cs typeface="+mj-lt"/>
            </a:endParaRPr>
          </a:p>
          <a:p>
            <a:r>
              <a:rPr lang="en-US">
                <a:ea typeface="+mj-lt"/>
                <a:cs typeface="+mj-lt"/>
              </a:rPr>
              <a:t>PassengerId,Survived</a:t>
            </a:r>
            <a:endParaRPr lang="en-US"/>
          </a:p>
          <a:p>
            <a:r>
              <a:rPr lang="en-US">
                <a:ea typeface="+mj-lt"/>
                <a:cs typeface="+mj-lt"/>
              </a:rPr>
              <a:t>892,0</a:t>
            </a:r>
            <a:endParaRPr lang="en-US"/>
          </a:p>
        </p:txBody>
      </p:sp>
    </p:spTree>
    <p:extLst>
      <p:ext uri="{BB962C8B-B14F-4D97-AF65-F5344CB8AC3E}">
        <p14:creationId xmlns:p14="http://schemas.microsoft.com/office/powerpoint/2010/main" val="1007759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F2C5F-5561-4392-8974-150DC530AE56}"/>
              </a:ext>
            </a:extLst>
          </p:cNvPr>
          <p:cNvSpPr>
            <a:spLocks noGrp="1"/>
          </p:cNvSpPr>
          <p:nvPr>
            <p:ph type="title"/>
          </p:nvPr>
        </p:nvSpPr>
        <p:spPr/>
        <p:txBody>
          <a:bodyPr/>
          <a:lstStyle/>
          <a:p>
            <a:r>
              <a:rPr lang="en-US"/>
              <a:t>Feature Engineering</a:t>
            </a:r>
          </a:p>
        </p:txBody>
      </p:sp>
      <p:sp>
        <p:nvSpPr>
          <p:cNvPr id="3" name="Content Placeholder 2">
            <a:extLst>
              <a:ext uri="{FF2B5EF4-FFF2-40B4-BE49-F238E27FC236}">
                <a16:creationId xmlns:a16="http://schemas.microsoft.com/office/drawing/2014/main" id="{E0770BF5-938B-42CF-8D11-2B18AA0407BF}"/>
              </a:ext>
            </a:extLst>
          </p:cNvPr>
          <p:cNvSpPr>
            <a:spLocks noGrp="1"/>
          </p:cNvSpPr>
          <p:nvPr>
            <p:ph idx="1"/>
          </p:nvPr>
        </p:nvSpPr>
        <p:spPr/>
        <p:txBody>
          <a:bodyPr vert="horz" lIns="91440" tIns="45720" rIns="91440" bIns="45720" rtlCol="0" anchor="t">
            <a:normAutofit/>
          </a:bodyPr>
          <a:lstStyle/>
          <a:p>
            <a:r>
              <a:rPr lang="en-US">
                <a:ea typeface="+mj-lt"/>
                <a:cs typeface="+mj-lt"/>
              </a:rPr>
              <a:t>Feature engineering is the process of using domain knowledge of the data to create features that make machine learning algorithms work. </a:t>
            </a:r>
          </a:p>
          <a:p>
            <a:r>
              <a:rPr lang="en-US">
                <a:ea typeface="+mj-lt"/>
                <a:cs typeface="+mj-lt"/>
              </a:rPr>
              <a:t>Feature engineering is fundamental to the application of machine learning, and can be both difficult and expensive.</a:t>
            </a:r>
            <a:endParaRPr lang="en-US"/>
          </a:p>
        </p:txBody>
      </p:sp>
    </p:spTree>
    <p:extLst>
      <p:ext uri="{BB962C8B-B14F-4D97-AF65-F5344CB8AC3E}">
        <p14:creationId xmlns:p14="http://schemas.microsoft.com/office/powerpoint/2010/main" val="2114331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7B32D-5DBD-499B-AD9C-DD7831DA5B07}"/>
              </a:ext>
            </a:extLst>
          </p:cNvPr>
          <p:cNvSpPr>
            <a:spLocks noGrp="1"/>
          </p:cNvSpPr>
          <p:nvPr>
            <p:ph type="title"/>
          </p:nvPr>
        </p:nvSpPr>
        <p:spPr/>
        <p:txBody>
          <a:bodyPr/>
          <a:lstStyle/>
          <a:p>
            <a:r>
              <a:rPr lang="en-US"/>
              <a:t>Loading Data</a:t>
            </a:r>
            <a:endParaRPr lang="en-US" dirty="0"/>
          </a:p>
        </p:txBody>
      </p:sp>
      <p:sp>
        <p:nvSpPr>
          <p:cNvPr id="4" name="TextBox 3">
            <a:extLst>
              <a:ext uri="{FF2B5EF4-FFF2-40B4-BE49-F238E27FC236}">
                <a16:creationId xmlns:a16="http://schemas.microsoft.com/office/drawing/2014/main" id="{C5312E2A-8E64-4480-8682-A48E55A0656B}"/>
              </a:ext>
            </a:extLst>
          </p:cNvPr>
          <p:cNvSpPr txBox="1"/>
          <p:nvPr/>
        </p:nvSpPr>
        <p:spPr>
          <a:xfrm>
            <a:off x="4595004" y="454325"/>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train_df</a:t>
            </a:r>
            <a:r>
              <a:rPr lang="en-US">
                <a:solidFill>
                  <a:srgbClr val="055BE0"/>
                </a:solidFill>
              </a:rPr>
              <a:t>.</a:t>
            </a:r>
            <a:r>
              <a:rPr lang="en-US"/>
              <a:t>info() test_df</a:t>
            </a:r>
            <a:r>
              <a:rPr lang="en-US">
                <a:solidFill>
                  <a:srgbClr val="055BE0"/>
                </a:solidFill>
              </a:rPr>
              <a:t>.</a:t>
            </a:r>
            <a:r>
              <a:rPr lang="en-US"/>
              <a:t>info()</a:t>
            </a:r>
          </a:p>
        </p:txBody>
      </p:sp>
      <p:pic>
        <p:nvPicPr>
          <p:cNvPr id="5" name="Picture 5" descr="A close up of text on a black background&#10;&#10;Description generated with very high confidence">
            <a:extLst>
              <a:ext uri="{FF2B5EF4-FFF2-40B4-BE49-F238E27FC236}">
                <a16:creationId xmlns:a16="http://schemas.microsoft.com/office/drawing/2014/main" id="{6D3B142E-703E-405D-B418-158F18E4474F}"/>
              </a:ext>
            </a:extLst>
          </p:cNvPr>
          <p:cNvPicPr>
            <a:picLocks noChangeAspect="1"/>
          </p:cNvPicPr>
          <p:nvPr/>
        </p:nvPicPr>
        <p:blipFill>
          <a:blip r:embed="rId2"/>
          <a:stretch>
            <a:fillRect/>
          </a:stretch>
        </p:blipFill>
        <p:spPr>
          <a:xfrm>
            <a:off x="641230" y="1436515"/>
            <a:ext cx="4267200" cy="4905118"/>
          </a:xfrm>
          <a:prstGeom prst="rect">
            <a:avLst/>
          </a:prstGeom>
        </p:spPr>
      </p:pic>
      <p:pic>
        <p:nvPicPr>
          <p:cNvPr id="7" name="Picture 7" descr="A close up of text on a black background&#10;&#10;Description generated with high confidence">
            <a:extLst>
              <a:ext uri="{FF2B5EF4-FFF2-40B4-BE49-F238E27FC236}">
                <a16:creationId xmlns:a16="http://schemas.microsoft.com/office/drawing/2014/main" id="{F5893DFE-C027-4EB5-B82C-9FA9BF3E0201}"/>
              </a:ext>
            </a:extLst>
          </p:cNvPr>
          <p:cNvPicPr>
            <a:picLocks noChangeAspect="1"/>
          </p:cNvPicPr>
          <p:nvPr/>
        </p:nvPicPr>
        <p:blipFill>
          <a:blip r:embed="rId3"/>
          <a:stretch>
            <a:fillRect/>
          </a:stretch>
        </p:blipFill>
        <p:spPr>
          <a:xfrm>
            <a:off x="5112589" y="1441281"/>
            <a:ext cx="4525992" cy="4895589"/>
          </a:xfrm>
          <a:prstGeom prst="rect">
            <a:avLst/>
          </a:prstGeom>
        </p:spPr>
      </p:pic>
      <p:sp>
        <p:nvSpPr>
          <p:cNvPr id="9" name="TextBox 8">
            <a:extLst>
              <a:ext uri="{FF2B5EF4-FFF2-40B4-BE49-F238E27FC236}">
                <a16:creationId xmlns:a16="http://schemas.microsoft.com/office/drawing/2014/main" id="{FE2DDA83-C61A-4F73-AE77-4BFC3434A77D}"/>
              </a:ext>
            </a:extLst>
          </p:cNvPr>
          <p:cNvSpPr txBox="1"/>
          <p:nvPr/>
        </p:nvSpPr>
        <p:spPr>
          <a:xfrm>
            <a:off x="9913728" y="2466256"/>
            <a:ext cx="2024333"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Columns having missing values are</a:t>
            </a:r>
            <a:endParaRPr lang="en-US"/>
          </a:p>
          <a:p>
            <a:endParaRPr lang="en-US"/>
          </a:p>
          <a:p>
            <a:r>
              <a:rPr lang="en-US">
                <a:ea typeface="+mn-lt"/>
                <a:cs typeface="+mn-lt"/>
              </a:rPr>
              <a:t>1.Train data - Age,Embarked, Cabin</a:t>
            </a:r>
            <a:endParaRPr lang="en-US"/>
          </a:p>
          <a:p>
            <a:endParaRPr lang="en-US"/>
          </a:p>
          <a:p>
            <a:r>
              <a:rPr lang="en-US">
                <a:ea typeface="+mn-lt"/>
                <a:cs typeface="+mn-lt"/>
              </a:rPr>
              <a:t>2.Test data - Age, Cabin</a:t>
            </a:r>
            <a:endParaRPr lang="en-US"/>
          </a:p>
        </p:txBody>
      </p:sp>
    </p:spTree>
    <p:extLst>
      <p:ext uri="{BB962C8B-B14F-4D97-AF65-F5344CB8AC3E}">
        <p14:creationId xmlns:p14="http://schemas.microsoft.com/office/powerpoint/2010/main" val="22505694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AACFB-F515-43BC-9D41-0583DDA3CD8E}"/>
              </a:ext>
            </a:extLst>
          </p:cNvPr>
          <p:cNvSpPr>
            <a:spLocks noGrp="1"/>
          </p:cNvSpPr>
          <p:nvPr>
            <p:ph type="title"/>
          </p:nvPr>
        </p:nvSpPr>
        <p:spPr/>
        <p:txBody>
          <a:bodyPr/>
          <a:lstStyle/>
          <a:p>
            <a:r>
              <a:rPr lang="en-US"/>
              <a:t>First Look</a:t>
            </a:r>
          </a:p>
        </p:txBody>
      </p:sp>
      <p:sp>
        <p:nvSpPr>
          <p:cNvPr id="3" name="Content Placeholder 2">
            <a:extLst>
              <a:ext uri="{FF2B5EF4-FFF2-40B4-BE49-F238E27FC236}">
                <a16:creationId xmlns:a16="http://schemas.microsoft.com/office/drawing/2014/main" id="{7CE4E167-2E27-4560-8DC8-8820B181A024}"/>
              </a:ext>
            </a:extLst>
          </p:cNvPr>
          <p:cNvSpPr>
            <a:spLocks noGrp="1"/>
          </p:cNvSpPr>
          <p:nvPr>
            <p:ph idx="1"/>
          </p:nvPr>
        </p:nvSpPr>
        <p:spPr/>
        <p:txBody>
          <a:bodyPr vert="horz" lIns="91440" tIns="45720" rIns="91440" bIns="45720" rtlCol="0" anchor="t">
            <a:normAutofit/>
          </a:bodyPr>
          <a:lstStyle/>
          <a:p>
            <a:r>
              <a:rPr lang="en-US"/>
              <a:t>Look for the obvious. (relationships)</a:t>
            </a:r>
            <a:endParaRPr lang="en-US" dirty="0"/>
          </a:p>
          <a:p>
            <a:r>
              <a:rPr lang="en-US"/>
              <a:t>Look for missing or incomplete data.</a:t>
            </a:r>
          </a:p>
          <a:p>
            <a:r>
              <a:rPr lang="en-US"/>
              <a:t>Start to consider what data to keep and what to drop.</a:t>
            </a:r>
            <a:endParaRPr lang="en-US" dirty="0"/>
          </a:p>
        </p:txBody>
      </p:sp>
    </p:spTree>
    <p:extLst>
      <p:ext uri="{BB962C8B-B14F-4D97-AF65-F5344CB8AC3E}">
        <p14:creationId xmlns:p14="http://schemas.microsoft.com/office/powerpoint/2010/main" val="2124714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2ED29-C02A-4B3A-9F25-F4C1C4890D1B}"/>
              </a:ext>
            </a:extLst>
          </p:cNvPr>
          <p:cNvSpPr>
            <a:spLocks noGrp="1"/>
          </p:cNvSpPr>
          <p:nvPr>
            <p:ph type="title"/>
          </p:nvPr>
        </p:nvSpPr>
        <p:spPr/>
        <p:txBody>
          <a:bodyPr/>
          <a:lstStyle/>
          <a:p>
            <a:r>
              <a:rPr lang="en-US"/>
              <a:t>What is Important</a:t>
            </a:r>
          </a:p>
        </p:txBody>
      </p:sp>
      <p:sp>
        <p:nvSpPr>
          <p:cNvPr id="3" name="Content Placeholder 2">
            <a:extLst>
              <a:ext uri="{FF2B5EF4-FFF2-40B4-BE49-F238E27FC236}">
                <a16:creationId xmlns:a16="http://schemas.microsoft.com/office/drawing/2014/main" id="{72503D8F-2020-47E9-8E78-F12EC0C26534}"/>
              </a:ext>
            </a:extLst>
          </p:cNvPr>
          <p:cNvSpPr>
            <a:spLocks noGrp="1"/>
          </p:cNvSpPr>
          <p:nvPr>
            <p:ph idx="1"/>
          </p:nvPr>
        </p:nvSpPr>
        <p:spPr/>
        <p:txBody>
          <a:bodyPr vert="horz" lIns="91440" tIns="45720" rIns="91440" bIns="45720" rtlCol="0" anchor="t">
            <a:normAutofit/>
          </a:bodyPr>
          <a:lstStyle/>
          <a:p>
            <a:r>
              <a:rPr lang="en-US">
                <a:ea typeface="+mj-lt"/>
                <a:cs typeface="+mj-lt"/>
              </a:rPr>
              <a:t>Observation</a:t>
            </a:r>
            <a:endParaRPr lang="en-US" dirty="0">
              <a:ea typeface="+mj-lt"/>
              <a:cs typeface="+mj-lt"/>
            </a:endParaRPr>
          </a:p>
          <a:p>
            <a:pPr lvl="1"/>
            <a:r>
              <a:rPr lang="en-US">
                <a:ea typeface="+mj-lt"/>
                <a:cs typeface="+mj-lt"/>
              </a:rPr>
              <a:t>Out of 891 survived, 577 are male(~65%).</a:t>
            </a:r>
            <a:endParaRPr lang="en-US"/>
          </a:p>
          <a:p>
            <a:pPr lvl="1"/>
            <a:r>
              <a:rPr lang="en-US">
                <a:ea typeface="+mj-lt"/>
                <a:cs typeface="+mj-lt"/>
              </a:rPr>
              <a:t>Most of the survived(644) embarked from port S(~72%).</a:t>
            </a:r>
            <a:endParaRPr lang="en-US"/>
          </a:p>
          <a:p>
            <a:r>
              <a:rPr lang="en-US"/>
              <a:t>Analysis</a:t>
            </a:r>
          </a:p>
          <a:p>
            <a:pPr lvl="1"/>
            <a:r>
              <a:rPr lang="en-US">
                <a:ea typeface="+mj-lt"/>
                <a:cs typeface="+mj-lt"/>
              </a:rPr>
              <a:t>Age and Embarked play a important role in suvival rate. </a:t>
            </a:r>
          </a:p>
          <a:p>
            <a:r>
              <a:rPr lang="en-US">
                <a:ea typeface="+mj-lt"/>
                <a:cs typeface="+mj-lt"/>
              </a:rPr>
              <a:t>Action</a:t>
            </a:r>
            <a:endParaRPr lang="en-US" dirty="0">
              <a:ea typeface="+mj-lt"/>
              <a:cs typeface="+mj-lt"/>
            </a:endParaRPr>
          </a:p>
          <a:p>
            <a:pPr lvl="1"/>
            <a:r>
              <a:rPr lang="en-US">
                <a:ea typeface="+mj-lt"/>
                <a:cs typeface="+mj-lt"/>
              </a:rPr>
              <a:t>We need to fill the missing values.</a:t>
            </a:r>
            <a:endParaRPr lang="en-US"/>
          </a:p>
        </p:txBody>
      </p:sp>
    </p:spTree>
    <p:extLst>
      <p:ext uri="{BB962C8B-B14F-4D97-AF65-F5344CB8AC3E}">
        <p14:creationId xmlns:p14="http://schemas.microsoft.com/office/powerpoint/2010/main" val="17675584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35B53-B732-470D-80AA-65BBA69A8649}"/>
              </a:ext>
            </a:extLst>
          </p:cNvPr>
          <p:cNvSpPr>
            <a:spLocks noGrp="1"/>
          </p:cNvSpPr>
          <p:nvPr>
            <p:ph type="title"/>
          </p:nvPr>
        </p:nvSpPr>
        <p:spPr/>
        <p:txBody>
          <a:bodyPr/>
          <a:lstStyle/>
          <a:p>
            <a:r>
              <a:rPr lang="en-US"/>
              <a:t>What is not Important</a:t>
            </a:r>
            <a:endParaRPr lang="en-US" dirty="0"/>
          </a:p>
        </p:txBody>
      </p:sp>
      <p:sp>
        <p:nvSpPr>
          <p:cNvPr id="3" name="Content Placeholder 2">
            <a:extLst>
              <a:ext uri="{FF2B5EF4-FFF2-40B4-BE49-F238E27FC236}">
                <a16:creationId xmlns:a16="http://schemas.microsoft.com/office/drawing/2014/main" id="{C30BEE2D-2AAE-4C36-A08A-45282B3A58E5}"/>
              </a:ext>
            </a:extLst>
          </p:cNvPr>
          <p:cNvSpPr>
            <a:spLocks noGrp="1"/>
          </p:cNvSpPr>
          <p:nvPr>
            <p:ph idx="1"/>
          </p:nvPr>
        </p:nvSpPr>
        <p:spPr/>
        <p:txBody>
          <a:bodyPr vert="horz" lIns="91440" tIns="45720" rIns="91440" bIns="45720" rtlCol="0" anchor="t">
            <a:normAutofit/>
          </a:bodyPr>
          <a:lstStyle/>
          <a:p>
            <a:r>
              <a:rPr lang="en-US">
                <a:ea typeface="+mj-lt"/>
                <a:cs typeface="+mj-lt"/>
              </a:rPr>
              <a:t>We also need to drop certain features...</a:t>
            </a:r>
            <a:endParaRPr lang="en-US"/>
          </a:p>
          <a:p>
            <a:r>
              <a:rPr lang="en-US"/>
              <a:t>Observation</a:t>
            </a:r>
          </a:p>
          <a:p>
            <a:pPr lvl="1"/>
            <a:r>
              <a:rPr lang="en-US">
                <a:ea typeface="+mj-lt"/>
                <a:cs typeface="+mj-lt"/>
              </a:rPr>
              <a:t>Cabin is highly incomplete- drop this feature</a:t>
            </a:r>
            <a:endParaRPr lang="en-US"/>
          </a:p>
          <a:p>
            <a:pPr lvl="1"/>
            <a:r>
              <a:rPr lang="en-US">
                <a:ea typeface="+mj-lt"/>
                <a:cs typeface="+mj-lt"/>
              </a:rPr>
              <a:t>Passenger ID, Name and Ticket may also be dropped as they are irrelevant in determining the survival.</a:t>
            </a:r>
          </a:p>
          <a:p>
            <a:pPr lvl="2"/>
            <a:r>
              <a:rPr lang="en-US"/>
              <a:t>Could you determine the 'class'/'status' of the person from their name? </a:t>
            </a:r>
            <a:endParaRPr lang="en-US" dirty="0"/>
          </a:p>
        </p:txBody>
      </p:sp>
    </p:spTree>
    <p:extLst>
      <p:ext uri="{BB962C8B-B14F-4D97-AF65-F5344CB8AC3E}">
        <p14:creationId xmlns:p14="http://schemas.microsoft.com/office/powerpoint/2010/main" val="41892484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AF5B2-FACB-455E-8800-1F6A2756C8F8}"/>
              </a:ext>
            </a:extLst>
          </p:cNvPr>
          <p:cNvSpPr>
            <a:spLocks noGrp="1"/>
          </p:cNvSpPr>
          <p:nvPr>
            <p:ph type="title"/>
          </p:nvPr>
        </p:nvSpPr>
        <p:spPr>
          <a:xfrm>
            <a:off x="5282381" y="629266"/>
            <a:ext cx="4767471" cy="1641986"/>
          </a:xfrm>
        </p:spPr>
        <p:txBody>
          <a:bodyPr>
            <a:normAutofit/>
          </a:bodyPr>
          <a:lstStyle/>
          <a:p>
            <a:r>
              <a:rPr lang="en-US" sz="3900"/>
              <a:t>Kernel, Kernel Trick, Kernel Function</a:t>
            </a:r>
          </a:p>
        </p:txBody>
      </p:sp>
      <p:pic>
        <p:nvPicPr>
          <p:cNvPr id="4" name="Picture 4" descr="A person wearing a suit and tie&#10;&#10;Description generated with very high confidence">
            <a:extLst>
              <a:ext uri="{FF2B5EF4-FFF2-40B4-BE49-F238E27FC236}">
                <a16:creationId xmlns:a16="http://schemas.microsoft.com/office/drawing/2014/main" id="{98F70E93-BDC8-44AF-8B95-6C800F8A8DA5}"/>
              </a:ext>
            </a:extLst>
          </p:cNvPr>
          <p:cNvPicPr>
            <a:picLocks noChangeAspect="1"/>
          </p:cNvPicPr>
          <p:nvPr/>
        </p:nvPicPr>
        <p:blipFill rotWithShape="1">
          <a:blip r:embed="rId3"/>
          <a:srcRect t="490" r="-2" b="738"/>
          <a:stretch/>
        </p:blipFill>
        <p:spPr>
          <a:xfrm>
            <a:off x="-1" y="10"/>
            <a:ext cx="4634680" cy="6857990"/>
          </a:xfrm>
          <a:prstGeom prst="rect">
            <a:avLst/>
          </a:prstGeom>
        </p:spPr>
      </p:pic>
      <p:sp>
        <p:nvSpPr>
          <p:cNvPr id="3" name="Content Placeholder 2">
            <a:extLst>
              <a:ext uri="{FF2B5EF4-FFF2-40B4-BE49-F238E27FC236}">
                <a16:creationId xmlns:a16="http://schemas.microsoft.com/office/drawing/2014/main" id="{4EC7E7FC-3533-4ACE-A49F-8AEE5998B196}"/>
              </a:ext>
            </a:extLst>
          </p:cNvPr>
          <p:cNvSpPr>
            <a:spLocks noGrp="1"/>
          </p:cNvSpPr>
          <p:nvPr>
            <p:ph idx="1"/>
          </p:nvPr>
        </p:nvSpPr>
        <p:spPr>
          <a:xfrm>
            <a:off x="5282381" y="2021457"/>
            <a:ext cx="6190829" cy="4643885"/>
          </a:xfrm>
        </p:spPr>
        <p:txBody>
          <a:bodyPr vert="horz" lIns="91440" tIns="45720" rIns="91440" bIns="45720" rtlCol="0" anchor="t">
            <a:noAutofit/>
          </a:bodyPr>
          <a:lstStyle/>
          <a:p>
            <a:pPr>
              <a:lnSpc>
                <a:spcPct val="90000"/>
              </a:lnSpc>
            </a:pPr>
            <a:r>
              <a:rPr lang="en-US" sz="2200">
                <a:ea typeface="+mj-lt"/>
                <a:cs typeface="+mj-lt"/>
              </a:rPr>
              <a:t>Has nothing to do with KFC. </a:t>
            </a:r>
          </a:p>
          <a:p>
            <a:pPr>
              <a:lnSpc>
                <a:spcPct val="90000"/>
              </a:lnSpc>
            </a:pPr>
            <a:r>
              <a:rPr lang="en-US" sz="2200">
                <a:ea typeface="+mj-lt"/>
                <a:cs typeface="+mj-lt"/>
              </a:rPr>
              <a:t>In machine learning, a “kernel” is usually used to refer to the </a:t>
            </a:r>
            <a:r>
              <a:rPr lang="en-US" sz="2200" i="1">
                <a:ea typeface="+mj-lt"/>
                <a:cs typeface="+mj-lt"/>
              </a:rPr>
              <a:t>kernel trick</a:t>
            </a:r>
            <a:r>
              <a:rPr lang="en-US" sz="2200">
                <a:ea typeface="+mj-lt"/>
                <a:cs typeface="+mj-lt"/>
              </a:rPr>
              <a:t>, a method of using a linear classifier to solve a non-linear problem. </a:t>
            </a:r>
            <a:endParaRPr lang="en-US" sz="2200"/>
          </a:p>
          <a:p>
            <a:pPr>
              <a:lnSpc>
                <a:spcPct val="90000"/>
              </a:lnSpc>
            </a:pPr>
            <a:r>
              <a:rPr lang="en-US" sz="2200">
                <a:ea typeface="+mj-lt"/>
                <a:cs typeface="+mj-lt"/>
              </a:rPr>
              <a:t>The kernel trick entails transforming linearly inseparable data- to linearly separable ones. </a:t>
            </a:r>
          </a:p>
          <a:p>
            <a:pPr>
              <a:lnSpc>
                <a:spcPct val="90000"/>
              </a:lnSpc>
            </a:pPr>
            <a:r>
              <a:rPr lang="en-US" sz="2200">
                <a:ea typeface="+mj-lt"/>
                <a:cs typeface="+mj-lt"/>
              </a:rPr>
              <a:t>The kernel function is what is applied on each data instance to map the original non-linear observations into a higher-dimensional space in which they become separable.</a:t>
            </a:r>
            <a:endParaRPr lang="en-US" sz="2200"/>
          </a:p>
        </p:txBody>
      </p:sp>
    </p:spTree>
    <p:extLst>
      <p:ext uri="{BB962C8B-B14F-4D97-AF65-F5344CB8AC3E}">
        <p14:creationId xmlns:p14="http://schemas.microsoft.com/office/powerpoint/2010/main" val="37811155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8788BE-6D1A-4E27-825E-79C5DDA117E1}"/>
              </a:ext>
            </a:extLst>
          </p:cNvPr>
          <p:cNvSpPr>
            <a:spLocks noGrp="1"/>
          </p:cNvSpPr>
          <p:nvPr>
            <p:ph type="title"/>
          </p:nvPr>
        </p:nvSpPr>
        <p:spPr>
          <a:xfrm>
            <a:off x="648931" y="629266"/>
            <a:ext cx="4166510" cy="1622321"/>
          </a:xfrm>
        </p:spPr>
        <p:txBody>
          <a:bodyPr>
            <a:normAutofit/>
          </a:bodyPr>
          <a:lstStyle/>
          <a:p>
            <a:r>
              <a:rPr lang="en-US">
                <a:solidFill>
                  <a:srgbClr val="EBEBEB"/>
                </a:solidFill>
              </a:rPr>
              <a:t>Hyperplane</a:t>
            </a:r>
          </a:p>
        </p:txBody>
      </p:sp>
      <p:sp>
        <p:nvSpPr>
          <p:cNvPr id="11"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3" name="Freeform: Shape 12">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Picture 4" descr="A close up of a logo&#10;&#10;Description generated with very high confidence">
            <a:extLst>
              <a:ext uri="{FF2B5EF4-FFF2-40B4-BE49-F238E27FC236}">
                <a16:creationId xmlns:a16="http://schemas.microsoft.com/office/drawing/2014/main" id="{E5F79CEC-52B7-4304-B9C5-AD4EDF5F8FAA}"/>
              </a:ext>
            </a:extLst>
          </p:cNvPr>
          <p:cNvPicPr>
            <a:picLocks noChangeAspect="1"/>
          </p:cNvPicPr>
          <p:nvPr/>
        </p:nvPicPr>
        <p:blipFill>
          <a:blip r:embed="rId2"/>
          <a:stretch>
            <a:fillRect/>
          </a:stretch>
        </p:blipFill>
        <p:spPr>
          <a:xfrm>
            <a:off x="6093992" y="782550"/>
            <a:ext cx="5449889" cy="5292896"/>
          </a:xfrm>
          <a:prstGeom prst="rect">
            <a:avLst/>
          </a:prstGeom>
          <a:effectLst/>
        </p:spPr>
      </p:pic>
      <p:sp>
        <p:nvSpPr>
          <p:cNvPr id="15" name="Rectangle 14">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A29ECC3D-FC06-47A1-9538-7189651DDE09}"/>
              </a:ext>
            </a:extLst>
          </p:cNvPr>
          <p:cNvSpPr>
            <a:spLocks noGrp="1"/>
          </p:cNvSpPr>
          <p:nvPr>
            <p:ph idx="1"/>
          </p:nvPr>
        </p:nvSpPr>
        <p:spPr>
          <a:xfrm>
            <a:off x="648931" y="2438400"/>
            <a:ext cx="4166509" cy="3785419"/>
          </a:xfrm>
        </p:spPr>
        <p:txBody>
          <a:bodyPr vert="horz" lIns="91440" tIns="45720" rIns="91440" bIns="45720" rtlCol="0">
            <a:normAutofit/>
          </a:bodyPr>
          <a:lstStyle/>
          <a:p>
            <a:r>
              <a:rPr lang="en-US">
                <a:solidFill>
                  <a:srgbClr val="EBEBEB"/>
                </a:solidFill>
              </a:rPr>
              <a:t>A Hyperplane in two dimensional space.</a:t>
            </a:r>
          </a:p>
        </p:txBody>
      </p:sp>
    </p:spTree>
    <p:extLst>
      <p:ext uri="{BB962C8B-B14F-4D97-AF65-F5344CB8AC3E}">
        <p14:creationId xmlns:p14="http://schemas.microsoft.com/office/powerpoint/2010/main" val="1035510606"/>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720E4-895E-44F6-89CF-789A5811184E}"/>
              </a:ext>
            </a:extLst>
          </p:cNvPr>
          <p:cNvSpPr>
            <a:spLocks noGrp="1"/>
          </p:cNvSpPr>
          <p:nvPr>
            <p:ph type="title"/>
          </p:nvPr>
        </p:nvSpPr>
        <p:spPr/>
        <p:txBody>
          <a:bodyPr/>
          <a:lstStyle/>
          <a:p>
            <a:r>
              <a:rPr lang="en-US" dirty="0"/>
              <a:t>Tragedy</a:t>
            </a:r>
          </a:p>
        </p:txBody>
      </p:sp>
      <p:sp>
        <p:nvSpPr>
          <p:cNvPr id="3" name="Content Placeholder 2">
            <a:extLst>
              <a:ext uri="{FF2B5EF4-FFF2-40B4-BE49-F238E27FC236}">
                <a16:creationId xmlns:a16="http://schemas.microsoft.com/office/drawing/2014/main" id="{DF700299-1A84-4BB2-8283-1E711321B6B5}"/>
              </a:ext>
            </a:extLst>
          </p:cNvPr>
          <p:cNvSpPr>
            <a:spLocks noGrp="1"/>
          </p:cNvSpPr>
          <p:nvPr>
            <p:ph idx="1"/>
          </p:nvPr>
        </p:nvSpPr>
        <p:spPr/>
        <p:txBody>
          <a:bodyPr vert="horz" lIns="91440" tIns="45720" rIns="91440" bIns="45720" rtlCol="0" anchor="t">
            <a:normAutofit/>
          </a:bodyPr>
          <a:lstStyle/>
          <a:p>
            <a:r>
              <a:rPr lang="en-US" dirty="0">
                <a:ea typeface="+mj-lt"/>
                <a:cs typeface="+mj-lt"/>
              </a:rPr>
              <a:t>The sinking of the RMS Titanic is one of the most infamous shipwrecks in history.  On April 15, 1912, during her maiden voyage, the Titanic sank after colliding with an iceberg, killing 1502 out of 2224 passengers and crew. This sensational tragedy shocked the international community and led to better safety regulations for ships.</a:t>
            </a:r>
            <a:endParaRPr lang="en-US" dirty="0"/>
          </a:p>
          <a:p>
            <a:r>
              <a:rPr lang="en-US" dirty="0">
                <a:ea typeface="+mj-lt"/>
                <a:cs typeface="+mj-lt"/>
              </a:rPr>
              <a:t>One of the reasons that the shipwreck led to such loss of life was that there were not enough lifeboats for the passengers and crew. Although there was some element of luck involved in surviving the sinking, some groups of people were more likely to survive than others, such as women, children, and the upper-class.</a:t>
            </a:r>
            <a:endParaRPr lang="en-US" dirty="0"/>
          </a:p>
        </p:txBody>
      </p:sp>
    </p:spTree>
    <p:extLst>
      <p:ext uri="{BB962C8B-B14F-4D97-AF65-F5344CB8AC3E}">
        <p14:creationId xmlns:p14="http://schemas.microsoft.com/office/powerpoint/2010/main" val="2717104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E4E366E-272A-409E-840F-9A6A64A9E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721560C-E4AB-4287-A29C-3F6916794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3" name="Freeform 7">
            <a:extLst>
              <a:ext uri="{FF2B5EF4-FFF2-40B4-BE49-F238E27FC236}">
                <a16:creationId xmlns:a16="http://schemas.microsoft.com/office/drawing/2014/main" id="{DF6CFF07-D953-4F9C-9A0E-E0A6AACB6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125E0437-98EC-4FB3-8E46-F08CA30A033D}"/>
              </a:ext>
            </a:extLst>
          </p:cNvPr>
          <p:cNvSpPr>
            <a:spLocks noGrp="1"/>
          </p:cNvSpPr>
          <p:nvPr>
            <p:ph type="title"/>
          </p:nvPr>
        </p:nvSpPr>
        <p:spPr>
          <a:xfrm>
            <a:off x="648930" y="629267"/>
            <a:ext cx="9252154" cy="1016654"/>
          </a:xfrm>
        </p:spPr>
        <p:txBody>
          <a:bodyPr>
            <a:normAutofit/>
          </a:bodyPr>
          <a:lstStyle/>
          <a:p>
            <a:r>
              <a:rPr lang="en-US">
                <a:solidFill>
                  <a:srgbClr val="EBEBEB"/>
                </a:solidFill>
              </a:rPr>
              <a:t>Real-world Distribution</a:t>
            </a:r>
          </a:p>
        </p:txBody>
      </p:sp>
      <p:sp useBgFill="1">
        <p:nvSpPr>
          <p:cNvPr id="15" name="Freeform: Shape 14">
            <a:extLst>
              <a:ext uri="{FF2B5EF4-FFF2-40B4-BE49-F238E27FC236}">
                <a16:creationId xmlns:a16="http://schemas.microsoft.com/office/drawing/2014/main" id="{DAA4FEEE-0B5F-41BF-825D-60F9FB0895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3" name="Content Placeholder 2">
            <a:extLst>
              <a:ext uri="{FF2B5EF4-FFF2-40B4-BE49-F238E27FC236}">
                <a16:creationId xmlns:a16="http://schemas.microsoft.com/office/drawing/2014/main" id="{07FCB2B9-7DAB-44ED-9989-0EE12CBC3340}"/>
              </a:ext>
            </a:extLst>
          </p:cNvPr>
          <p:cNvSpPr>
            <a:spLocks noGrp="1"/>
          </p:cNvSpPr>
          <p:nvPr>
            <p:ph idx="1"/>
          </p:nvPr>
        </p:nvSpPr>
        <p:spPr>
          <a:xfrm>
            <a:off x="648931" y="2548281"/>
            <a:ext cx="5122606" cy="3658689"/>
          </a:xfrm>
        </p:spPr>
        <p:txBody>
          <a:bodyPr vert="horz" lIns="91440" tIns="45720" rIns="91440" bIns="45720" rtlCol="0">
            <a:normAutofit/>
          </a:bodyPr>
          <a:lstStyle/>
          <a:p>
            <a:r>
              <a:rPr lang="en-US">
                <a:ea typeface="+mj-lt"/>
                <a:cs typeface="+mj-lt"/>
              </a:rPr>
              <a:t>The red and blue dots cannot be separated by a straight line as they are "randomly distributed" and this, in reality, is how most real life problem data are -randomly distributed</a:t>
            </a:r>
            <a:endParaRPr lang="en-US"/>
          </a:p>
        </p:txBody>
      </p:sp>
      <p:pic>
        <p:nvPicPr>
          <p:cNvPr id="4" name="Picture 4" descr="A picture containing clipart&#10;&#10;Description generated with very high confidence">
            <a:extLst>
              <a:ext uri="{FF2B5EF4-FFF2-40B4-BE49-F238E27FC236}">
                <a16:creationId xmlns:a16="http://schemas.microsoft.com/office/drawing/2014/main" id="{6D719449-E685-4CEF-BAAF-379FA6492626}"/>
              </a:ext>
            </a:extLst>
          </p:cNvPr>
          <p:cNvPicPr>
            <a:picLocks noChangeAspect="1"/>
          </p:cNvPicPr>
          <p:nvPr/>
        </p:nvPicPr>
        <p:blipFill>
          <a:blip r:embed="rId2"/>
          <a:stretch>
            <a:fillRect/>
          </a:stretch>
        </p:blipFill>
        <p:spPr>
          <a:xfrm>
            <a:off x="6202002" y="2548281"/>
            <a:ext cx="5231454" cy="3662018"/>
          </a:xfrm>
          <a:prstGeom prst="rect">
            <a:avLst/>
          </a:prstGeom>
          <a:effectLst/>
        </p:spPr>
      </p:pic>
    </p:spTree>
    <p:extLst>
      <p:ext uri="{BB962C8B-B14F-4D97-AF65-F5344CB8AC3E}">
        <p14:creationId xmlns:p14="http://schemas.microsoft.com/office/powerpoint/2010/main" val="3839642198"/>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C38BA-809F-426B-872C-49AF4E33231B}"/>
              </a:ext>
            </a:extLst>
          </p:cNvPr>
          <p:cNvSpPr>
            <a:spLocks noGrp="1"/>
          </p:cNvSpPr>
          <p:nvPr>
            <p:ph type="title"/>
          </p:nvPr>
        </p:nvSpPr>
        <p:spPr/>
        <p:txBody>
          <a:bodyPr/>
          <a:lstStyle/>
          <a:p>
            <a:r>
              <a:rPr lang="en-US"/>
              <a:t>Visualize Hyperplane</a:t>
            </a:r>
          </a:p>
        </p:txBody>
      </p:sp>
      <p:pic>
        <p:nvPicPr>
          <p:cNvPr id="4" name="Picture 4" descr="A close up of a mans face&#10;&#10;Description generated with high confidence">
            <a:extLst>
              <a:ext uri="{FF2B5EF4-FFF2-40B4-BE49-F238E27FC236}">
                <a16:creationId xmlns:a16="http://schemas.microsoft.com/office/drawing/2014/main" id="{DF8B3956-65E3-49C1-A849-8AE6120698E0}"/>
              </a:ext>
            </a:extLst>
          </p:cNvPr>
          <p:cNvPicPr>
            <a:picLocks noGrp="1" noChangeAspect="1"/>
          </p:cNvPicPr>
          <p:nvPr>
            <p:ph idx="1"/>
          </p:nvPr>
        </p:nvPicPr>
        <p:blipFill>
          <a:blip r:embed="rId2"/>
          <a:stretch>
            <a:fillRect/>
          </a:stretch>
        </p:blipFill>
        <p:spPr>
          <a:xfrm>
            <a:off x="937727" y="1610358"/>
            <a:ext cx="5151406" cy="4850561"/>
          </a:xfrm>
          <a:prstGeom prst="rect">
            <a:avLst/>
          </a:prstGeom>
        </p:spPr>
      </p:pic>
      <p:pic>
        <p:nvPicPr>
          <p:cNvPr id="6" name="Picture 6" descr="A close up of a map&#10;&#10;Description generated with high confidence">
            <a:extLst>
              <a:ext uri="{FF2B5EF4-FFF2-40B4-BE49-F238E27FC236}">
                <a16:creationId xmlns:a16="http://schemas.microsoft.com/office/drawing/2014/main" id="{B0FAE03F-B623-4C0D-A0DB-02DBC2A4D682}"/>
              </a:ext>
            </a:extLst>
          </p:cNvPr>
          <p:cNvPicPr>
            <a:picLocks noChangeAspect="1"/>
          </p:cNvPicPr>
          <p:nvPr/>
        </p:nvPicPr>
        <p:blipFill>
          <a:blip r:embed="rId3"/>
          <a:stretch>
            <a:fillRect/>
          </a:stretch>
        </p:blipFill>
        <p:spPr>
          <a:xfrm>
            <a:off x="6852250" y="1614067"/>
            <a:ext cx="4540369" cy="4837564"/>
          </a:xfrm>
          <a:prstGeom prst="rect">
            <a:avLst/>
          </a:prstGeom>
        </p:spPr>
      </p:pic>
    </p:spTree>
    <p:extLst>
      <p:ext uri="{BB962C8B-B14F-4D97-AF65-F5344CB8AC3E}">
        <p14:creationId xmlns:p14="http://schemas.microsoft.com/office/powerpoint/2010/main" val="14567310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A956A-12BD-4284-9765-5EF318F96675}"/>
              </a:ext>
            </a:extLst>
          </p:cNvPr>
          <p:cNvSpPr>
            <a:spLocks noGrp="1"/>
          </p:cNvSpPr>
          <p:nvPr>
            <p:ph type="title"/>
          </p:nvPr>
        </p:nvSpPr>
        <p:spPr/>
        <p:txBody>
          <a:bodyPr/>
          <a:lstStyle/>
          <a:p>
            <a:r>
              <a:rPr lang="en-US"/>
              <a:t>Important Links</a:t>
            </a:r>
          </a:p>
        </p:txBody>
      </p:sp>
      <p:sp>
        <p:nvSpPr>
          <p:cNvPr id="3" name="Content Placeholder 2">
            <a:extLst>
              <a:ext uri="{FF2B5EF4-FFF2-40B4-BE49-F238E27FC236}">
                <a16:creationId xmlns:a16="http://schemas.microsoft.com/office/drawing/2014/main" id="{47FA65B4-D34C-4B82-8CB6-781141ECE8C6}"/>
              </a:ext>
            </a:extLst>
          </p:cNvPr>
          <p:cNvSpPr>
            <a:spLocks noGrp="1"/>
          </p:cNvSpPr>
          <p:nvPr>
            <p:ph idx="1"/>
          </p:nvPr>
        </p:nvSpPr>
        <p:spPr/>
        <p:txBody>
          <a:bodyPr vert="horz" lIns="91440" tIns="45720" rIns="91440" bIns="45720" rtlCol="0" anchor="t">
            <a:normAutofit/>
          </a:bodyPr>
          <a:lstStyle/>
          <a:p>
            <a:endParaRPr lang="en-US"/>
          </a:p>
          <a:p>
            <a:r>
              <a:rPr lang="en-US" dirty="0">
                <a:ea typeface="+mj-lt"/>
                <a:cs typeface="+mj-lt"/>
                <a:hlinkClick r:id="rId2"/>
              </a:rPr>
              <a:t>https://www.kaggle.com/c/titanic/overview</a:t>
            </a:r>
            <a:endParaRPr lang="en-US" dirty="0">
              <a:ea typeface="+mj-lt"/>
              <a:cs typeface="+mj-lt"/>
            </a:endParaRPr>
          </a:p>
          <a:p>
            <a:r>
              <a:rPr lang="en-US" dirty="0">
                <a:ea typeface="+mj-lt"/>
                <a:cs typeface="+mj-lt"/>
                <a:hlinkClick r:id="rId3"/>
              </a:rPr>
              <a:t>https://www.kaggle.com/sriloksagar/titanic-survival-prediction-98-accuracy</a:t>
            </a:r>
            <a:endParaRPr lang="en-US"/>
          </a:p>
        </p:txBody>
      </p:sp>
    </p:spTree>
    <p:extLst>
      <p:ext uri="{BB962C8B-B14F-4D97-AF65-F5344CB8AC3E}">
        <p14:creationId xmlns:p14="http://schemas.microsoft.com/office/powerpoint/2010/main" val="2061259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3DD67-7939-4B20-B408-3CF0DE0CE397}"/>
              </a:ext>
            </a:extLst>
          </p:cNvPr>
          <p:cNvSpPr>
            <a:spLocks noGrp="1"/>
          </p:cNvSpPr>
          <p:nvPr>
            <p:ph type="title"/>
          </p:nvPr>
        </p:nvSpPr>
        <p:spPr/>
        <p:txBody>
          <a:bodyPr/>
          <a:lstStyle/>
          <a:p>
            <a:r>
              <a:rPr lang="en-US" dirty="0"/>
              <a:t>Challenge</a:t>
            </a:r>
          </a:p>
        </p:txBody>
      </p:sp>
      <p:sp>
        <p:nvSpPr>
          <p:cNvPr id="3" name="Content Placeholder 2">
            <a:extLst>
              <a:ext uri="{FF2B5EF4-FFF2-40B4-BE49-F238E27FC236}">
                <a16:creationId xmlns:a16="http://schemas.microsoft.com/office/drawing/2014/main" id="{DB8D9D41-15AE-491E-AF7F-8C8A5784A1BC}"/>
              </a:ext>
            </a:extLst>
          </p:cNvPr>
          <p:cNvSpPr>
            <a:spLocks noGrp="1"/>
          </p:cNvSpPr>
          <p:nvPr>
            <p:ph idx="1"/>
          </p:nvPr>
        </p:nvSpPr>
        <p:spPr/>
        <p:txBody>
          <a:bodyPr vert="horz" lIns="91440" tIns="45720" rIns="91440" bIns="45720" rtlCol="0" anchor="t">
            <a:normAutofit/>
          </a:bodyPr>
          <a:lstStyle/>
          <a:p>
            <a:r>
              <a:rPr lang="en-US" dirty="0">
                <a:ea typeface="+mj-lt"/>
                <a:cs typeface="+mj-lt"/>
              </a:rPr>
              <a:t>Kaggle asks you to complete the analysis of what sorts of people were likely to survive. In particular, we ask you to apply the tools of machine learning to predict which passengers survived the tragedy.</a:t>
            </a:r>
            <a:endParaRPr lang="en-US" dirty="0"/>
          </a:p>
        </p:txBody>
      </p:sp>
    </p:spTree>
    <p:extLst>
      <p:ext uri="{BB962C8B-B14F-4D97-AF65-F5344CB8AC3E}">
        <p14:creationId xmlns:p14="http://schemas.microsoft.com/office/powerpoint/2010/main" val="49266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89BF1-7EE3-4F02-A923-8F20F12B3648}"/>
              </a:ext>
            </a:extLst>
          </p:cNvPr>
          <p:cNvSpPr>
            <a:spLocks noGrp="1"/>
          </p:cNvSpPr>
          <p:nvPr>
            <p:ph type="title"/>
          </p:nvPr>
        </p:nvSpPr>
        <p:spPr/>
        <p:txBody>
          <a:bodyPr/>
          <a:lstStyle/>
          <a:p>
            <a:r>
              <a:rPr lang="en-US" dirty="0"/>
              <a:t>Goal</a:t>
            </a:r>
          </a:p>
        </p:txBody>
      </p:sp>
      <p:sp>
        <p:nvSpPr>
          <p:cNvPr id="3" name="Content Placeholder 2">
            <a:extLst>
              <a:ext uri="{FF2B5EF4-FFF2-40B4-BE49-F238E27FC236}">
                <a16:creationId xmlns:a16="http://schemas.microsoft.com/office/drawing/2014/main" id="{75A7D0A5-B6B6-4EE9-8E4F-030CD5BBEC6B}"/>
              </a:ext>
            </a:extLst>
          </p:cNvPr>
          <p:cNvSpPr>
            <a:spLocks noGrp="1"/>
          </p:cNvSpPr>
          <p:nvPr>
            <p:ph idx="1"/>
          </p:nvPr>
        </p:nvSpPr>
        <p:spPr/>
        <p:txBody>
          <a:bodyPr vert="horz" lIns="91440" tIns="45720" rIns="91440" bIns="45720" rtlCol="0" anchor="t">
            <a:normAutofit/>
          </a:bodyPr>
          <a:lstStyle/>
          <a:p>
            <a:r>
              <a:rPr lang="en-US" dirty="0">
                <a:ea typeface="+mj-lt"/>
                <a:cs typeface="+mj-lt"/>
              </a:rPr>
              <a:t>It is your job to predict if a passenger survived the sinking of the Titanic or not. </a:t>
            </a:r>
          </a:p>
          <a:p>
            <a:r>
              <a:rPr lang="en-US" dirty="0">
                <a:ea typeface="+mj-lt"/>
                <a:cs typeface="+mj-lt"/>
              </a:rPr>
              <a:t>For each in the test set, you must predict a 0 or 1 value for the variable.</a:t>
            </a:r>
            <a:endParaRPr lang="en-US" dirty="0"/>
          </a:p>
        </p:txBody>
      </p:sp>
    </p:spTree>
    <p:extLst>
      <p:ext uri="{BB962C8B-B14F-4D97-AF65-F5344CB8AC3E}">
        <p14:creationId xmlns:p14="http://schemas.microsoft.com/office/powerpoint/2010/main" val="1810664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8282C-53A6-46DC-B8D3-5C6160F5AF46}"/>
              </a:ext>
            </a:extLst>
          </p:cNvPr>
          <p:cNvSpPr>
            <a:spLocks noGrp="1"/>
          </p:cNvSpPr>
          <p:nvPr>
            <p:ph type="title"/>
          </p:nvPr>
        </p:nvSpPr>
        <p:spPr/>
        <p:txBody>
          <a:bodyPr/>
          <a:lstStyle/>
          <a:p>
            <a:r>
              <a:rPr lang="en-US"/>
              <a:t>Benchmark</a:t>
            </a:r>
            <a:endParaRPr lang="en-US" dirty="0"/>
          </a:p>
        </p:txBody>
      </p:sp>
      <p:sp>
        <p:nvSpPr>
          <p:cNvPr id="3" name="Content Placeholder 2">
            <a:extLst>
              <a:ext uri="{FF2B5EF4-FFF2-40B4-BE49-F238E27FC236}">
                <a16:creationId xmlns:a16="http://schemas.microsoft.com/office/drawing/2014/main" id="{8B309CD5-2E27-4AAE-A71B-FCDA6AFF464D}"/>
              </a:ext>
            </a:extLst>
          </p:cNvPr>
          <p:cNvSpPr>
            <a:spLocks noGrp="1"/>
          </p:cNvSpPr>
          <p:nvPr>
            <p:ph idx="1"/>
          </p:nvPr>
        </p:nvSpPr>
        <p:spPr/>
        <p:txBody>
          <a:bodyPr vert="horz" lIns="91440" tIns="45720" rIns="91440" bIns="45720" rtlCol="0" anchor="t">
            <a:normAutofit/>
          </a:bodyPr>
          <a:lstStyle/>
          <a:p>
            <a:r>
              <a:rPr lang="en-US" dirty="0">
                <a:ea typeface="+mj-lt"/>
                <a:cs typeface="+mj-lt"/>
              </a:rPr>
              <a:t>Your score is the percentage of passengers you correctly predict. This is known simply as </a:t>
            </a:r>
            <a:r>
              <a:rPr lang="en-US" dirty="0">
                <a:ea typeface="+mj-lt"/>
                <a:cs typeface="+mj-lt"/>
                <a:hlinkClick r:id="rId2"/>
              </a:rPr>
              <a:t>"accuracy”</a:t>
            </a:r>
            <a:r>
              <a:rPr lang="en-US" dirty="0">
                <a:ea typeface="+mj-lt"/>
                <a:cs typeface="+mj-lt"/>
              </a:rPr>
              <a:t>.</a:t>
            </a:r>
            <a:endParaRPr lang="en-US" dirty="0"/>
          </a:p>
        </p:txBody>
      </p:sp>
    </p:spTree>
    <p:extLst>
      <p:ext uri="{BB962C8B-B14F-4D97-AF65-F5344CB8AC3E}">
        <p14:creationId xmlns:p14="http://schemas.microsoft.com/office/powerpoint/2010/main" val="36163536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76E75-9358-4EE3-9F6C-78DD4BFE84B2}"/>
              </a:ext>
            </a:extLst>
          </p:cNvPr>
          <p:cNvSpPr>
            <a:spLocks noGrp="1"/>
          </p:cNvSpPr>
          <p:nvPr>
            <p:ph type="title"/>
          </p:nvPr>
        </p:nvSpPr>
        <p:spPr/>
        <p:txBody>
          <a:bodyPr/>
          <a:lstStyle/>
          <a:p>
            <a:r>
              <a:rPr lang="en-US" dirty="0"/>
              <a:t>Accuracy</a:t>
            </a:r>
          </a:p>
        </p:txBody>
      </p:sp>
      <p:sp>
        <p:nvSpPr>
          <p:cNvPr id="3" name="Content Placeholder 2">
            <a:extLst>
              <a:ext uri="{FF2B5EF4-FFF2-40B4-BE49-F238E27FC236}">
                <a16:creationId xmlns:a16="http://schemas.microsoft.com/office/drawing/2014/main" id="{77C9F71B-A15A-44C1-93F9-4820B37754BB}"/>
              </a:ext>
            </a:extLst>
          </p:cNvPr>
          <p:cNvSpPr>
            <a:spLocks noGrp="1"/>
          </p:cNvSpPr>
          <p:nvPr>
            <p:ph idx="1"/>
          </p:nvPr>
        </p:nvSpPr>
        <p:spPr/>
        <p:txBody>
          <a:bodyPr vert="horz" lIns="91440" tIns="45720" rIns="91440" bIns="45720" rtlCol="0" anchor="t">
            <a:normAutofit/>
          </a:bodyPr>
          <a:lstStyle/>
          <a:p>
            <a:r>
              <a:rPr lang="en-US" dirty="0">
                <a:ea typeface="+mj-lt"/>
                <a:cs typeface="+mj-lt"/>
              </a:rPr>
              <a:t>Accuracy is also used as a statistical measure of how well a "binary classification" test correctly identifies or excludes a condition. </a:t>
            </a:r>
          </a:p>
          <a:p>
            <a:r>
              <a:rPr lang="en-US" dirty="0"/>
              <a:t>In the Titanic sense... the binary classification is </a:t>
            </a:r>
            <a:r>
              <a:rPr lang="en-US" i="1" dirty="0"/>
              <a:t>survived</a:t>
            </a:r>
            <a:r>
              <a:rPr lang="en-US" dirty="0"/>
              <a:t> or </a:t>
            </a:r>
            <a:r>
              <a:rPr lang="en-US" i="1" dirty="0"/>
              <a:t>died</a:t>
            </a:r>
            <a:r>
              <a:rPr lang="en-US" dirty="0"/>
              <a:t>.</a:t>
            </a:r>
          </a:p>
          <a:p>
            <a:r>
              <a:rPr lang="en-US" dirty="0">
                <a:ea typeface="+mj-lt"/>
                <a:cs typeface="+mj-lt"/>
              </a:rPr>
              <a:t>The accuracy is the proportion of true results (both true positives and true negatives) among the total number of cases examined.</a:t>
            </a:r>
          </a:p>
          <a:p>
            <a:r>
              <a:rPr lang="en-US" dirty="0">
                <a:ea typeface="+mj-lt"/>
                <a:cs typeface="+mj-lt"/>
              </a:rPr>
              <a:t>Accuracy = (TP+TN)/(TP+TN+FP+FN)</a:t>
            </a:r>
            <a:endParaRPr lang="en-US" dirty="0"/>
          </a:p>
          <a:p>
            <a:r>
              <a:rPr lang="en-US" dirty="0">
                <a:ea typeface="+mj-lt"/>
                <a:cs typeface="+mj-lt"/>
              </a:rPr>
              <a:t>where: TP = True positive; FP = False positive; TN = True negative; FN = False negative</a:t>
            </a:r>
            <a:endParaRPr lang="en-US" dirty="0"/>
          </a:p>
        </p:txBody>
      </p:sp>
    </p:spTree>
    <p:extLst>
      <p:ext uri="{BB962C8B-B14F-4D97-AF65-F5344CB8AC3E}">
        <p14:creationId xmlns:p14="http://schemas.microsoft.com/office/powerpoint/2010/main" val="18521811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BEB74-A363-45DA-B314-6FAD159D2DEA}"/>
              </a:ext>
            </a:extLst>
          </p:cNvPr>
          <p:cNvSpPr>
            <a:spLocks noGrp="1"/>
          </p:cNvSpPr>
          <p:nvPr>
            <p:ph type="title"/>
          </p:nvPr>
        </p:nvSpPr>
        <p:spPr/>
        <p:txBody>
          <a:bodyPr/>
          <a:lstStyle/>
          <a:p>
            <a:r>
              <a:rPr lang="en-US"/>
              <a:t>Features</a:t>
            </a:r>
          </a:p>
        </p:txBody>
      </p:sp>
      <p:sp>
        <p:nvSpPr>
          <p:cNvPr id="3" name="Content Placeholder 2">
            <a:extLst>
              <a:ext uri="{FF2B5EF4-FFF2-40B4-BE49-F238E27FC236}">
                <a16:creationId xmlns:a16="http://schemas.microsoft.com/office/drawing/2014/main" id="{B0DF8701-B878-450C-A2DF-CFC96558E0C2}"/>
              </a:ext>
            </a:extLst>
          </p:cNvPr>
          <p:cNvSpPr>
            <a:spLocks noGrp="1"/>
          </p:cNvSpPr>
          <p:nvPr>
            <p:ph idx="1"/>
          </p:nvPr>
        </p:nvSpPr>
        <p:spPr/>
        <p:txBody>
          <a:bodyPr vert="horz" lIns="91440" tIns="45720" rIns="91440" bIns="45720" rtlCol="0" anchor="t">
            <a:normAutofit/>
          </a:bodyPr>
          <a:lstStyle/>
          <a:p>
            <a:r>
              <a:rPr lang="en-US">
                <a:ea typeface="+mj-lt"/>
                <a:cs typeface="+mj-lt"/>
              </a:rPr>
              <a:t>A feature is a measurable property of the object you’re trying to analyze. </a:t>
            </a:r>
          </a:p>
          <a:p>
            <a:r>
              <a:rPr lang="en-US">
                <a:ea typeface="+mj-lt"/>
                <a:cs typeface="+mj-lt"/>
              </a:rPr>
              <a:t>When you look at your dataset, features appear as columns.</a:t>
            </a:r>
            <a:endParaRPr lang="en-US"/>
          </a:p>
        </p:txBody>
      </p:sp>
    </p:spTree>
    <p:extLst>
      <p:ext uri="{BB962C8B-B14F-4D97-AF65-F5344CB8AC3E}">
        <p14:creationId xmlns:p14="http://schemas.microsoft.com/office/powerpoint/2010/main" val="3937367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39AFD3DF-C94F-49B0-9C92-A19278E8748B}"/>
              </a:ext>
            </a:extLst>
          </p:cNvPr>
          <p:cNvGraphicFramePr>
            <a:graphicFrameLocks noGrp="1"/>
          </p:cNvGraphicFramePr>
          <p:nvPr>
            <p:ph idx="1"/>
            <p:extLst>
              <p:ext uri="{D42A27DB-BD31-4B8C-83A1-F6EECF244321}">
                <p14:modId xmlns:p14="http://schemas.microsoft.com/office/powerpoint/2010/main" val="4152564139"/>
              </p:ext>
            </p:extLst>
          </p:nvPr>
        </p:nvGraphicFramePr>
        <p:xfrm>
          <a:off x="632604" y="230038"/>
          <a:ext cx="8947149" cy="6339840"/>
        </p:xfrm>
        <a:graphic>
          <a:graphicData uri="http://schemas.openxmlformats.org/drawingml/2006/table">
            <a:tbl>
              <a:tblPr firstRow="1" bandRow="1">
                <a:tableStyleId>{5C22544A-7EE6-4342-B048-85BDC9FD1C3A}</a:tableStyleId>
              </a:tblPr>
              <a:tblGrid>
                <a:gridCol w="2982383">
                  <a:extLst>
                    <a:ext uri="{9D8B030D-6E8A-4147-A177-3AD203B41FA5}">
                      <a16:colId xmlns:a16="http://schemas.microsoft.com/office/drawing/2014/main" val="805085492"/>
                    </a:ext>
                  </a:extLst>
                </a:gridCol>
                <a:gridCol w="2982383">
                  <a:extLst>
                    <a:ext uri="{9D8B030D-6E8A-4147-A177-3AD203B41FA5}">
                      <a16:colId xmlns:a16="http://schemas.microsoft.com/office/drawing/2014/main" val="1587401184"/>
                    </a:ext>
                  </a:extLst>
                </a:gridCol>
                <a:gridCol w="2982383">
                  <a:extLst>
                    <a:ext uri="{9D8B030D-6E8A-4147-A177-3AD203B41FA5}">
                      <a16:colId xmlns:a16="http://schemas.microsoft.com/office/drawing/2014/main" val="2393774531"/>
                    </a:ext>
                  </a:extLst>
                </a:gridCol>
              </a:tblGrid>
              <a:tr h="0">
                <a:tc>
                  <a:txBody>
                    <a:bodyPr/>
                    <a:lstStyle/>
                    <a:p>
                      <a:pPr algn="l" fontAlgn="base"/>
                      <a:r>
                        <a:rPr lang="en-US">
                          <a:effectLst/>
                        </a:rPr>
                        <a:t>Variable</a:t>
                      </a:r>
                      <a:endParaRPr lang="en-US" b="0">
                        <a:effectLst/>
                        <a:latin typeface="inherit"/>
                      </a:endParaRPr>
                    </a:p>
                  </a:txBody>
                  <a:tcPr marL="228600" marR="228600" marT="85725" marB="66675" anchor="ctr"/>
                </a:tc>
                <a:tc>
                  <a:txBody>
                    <a:bodyPr/>
                    <a:lstStyle/>
                    <a:p>
                      <a:pPr algn="l" fontAlgn="base"/>
                      <a:r>
                        <a:rPr lang="en-US">
                          <a:effectLst/>
                        </a:rPr>
                        <a:t>Definition</a:t>
                      </a:r>
                      <a:endParaRPr lang="en-US" b="0">
                        <a:effectLst/>
                        <a:latin typeface="inherit"/>
                      </a:endParaRPr>
                    </a:p>
                  </a:txBody>
                  <a:tcPr marL="228600" marR="228600" marT="85725" marB="66675" anchor="ctr"/>
                </a:tc>
                <a:tc>
                  <a:txBody>
                    <a:bodyPr/>
                    <a:lstStyle/>
                    <a:p>
                      <a:pPr algn="l" fontAlgn="base"/>
                      <a:r>
                        <a:rPr lang="en-US">
                          <a:effectLst/>
                        </a:rPr>
                        <a:t>Key</a:t>
                      </a:r>
                      <a:endParaRPr lang="en-US" b="0">
                        <a:effectLst/>
                        <a:latin typeface="inherit"/>
                      </a:endParaRPr>
                    </a:p>
                  </a:txBody>
                  <a:tcPr marL="228600" marR="228600" marT="85725" marB="66675" anchor="ctr"/>
                </a:tc>
                <a:extLst>
                  <a:ext uri="{0D108BD9-81ED-4DB2-BD59-A6C34878D82A}">
                    <a16:rowId xmlns:a16="http://schemas.microsoft.com/office/drawing/2014/main" val="4012444313"/>
                  </a:ext>
                </a:extLst>
              </a:tr>
              <a:tr h="0">
                <a:tc>
                  <a:txBody>
                    <a:bodyPr/>
                    <a:lstStyle/>
                    <a:p>
                      <a:pPr fontAlgn="t"/>
                      <a:r>
                        <a:rPr lang="en-US">
                          <a:effectLst/>
                        </a:rPr>
                        <a:t>survival</a:t>
                      </a:r>
                      <a:endParaRPr lang="en-US">
                        <a:effectLst/>
                        <a:latin typeface="inherit"/>
                      </a:endParaRPr>
                    </a:p>
                  </a:txBody>
                  <a:tcPr marL="228600" marR="228600" marT="85725" marB="66675"/>
                </a:tc>
                <a:tc>
                  <a:txBody>
                    <a:bodyPr/>
                    <a:lstStyle/>
                    <a:p>
                      <a:pPr fontAlgn="t"/>
                      <a:r>
                        <a:rPr lang="en-US">
                          <a:effectLst/>
                        </a:rPr>
                        <a:t>Survival</a:t>
                      </a:r>
                      <a:endParaRPr lang="en-US">
                        <a:effectLst/>
                        <a:latin typeface="inherit"/>
                      </a:endParaRPr>
                    </a:p>
                  </a:txBody>
                  <a:tcPr marL="228600" marR="228600" marT="85725" marB="66675"/>
                </a:tc>
                <a:tc>
                  <a:txBody>
                    <a:bodyPr/>
                    <a:lstStyle/>
                    <a:p>
                      <a:pPr fontAlgn="t"/>
                      <a:r>
                        <a:rPr lang="en-US">
                          <a:effectLst/>
                        </a:rPr>
                        <a:t>0 = No, 1 = Yes</a:t>
                      </a:r>
                      <a:endParaRPr lang="en-US">
                        <a:effectLst/>
                        <a:latin typeface="inherit"/>
                      </a:endParaRPr>
                    </a:p>
                  </a:txBody>
                  <a:tcPr marL="228600" marR="228600" marT="85725" marB="66675"/>
                </a:tc>
                <a:extLst>
                  <a:ext uri="{0D108BD9-81ED-4DB2-BD59-A6C34878D82A}">
                    <a16:rowId xmlns:a16="http://schemas.microsoft.com/office/drawing/2014/main" val="3180814667"/>
                  </a:ext>
                </a:extLst>
              </a:tr>
              <a:tr h="0">
                <a:tc>
                  <a:txBody>
                    <a:bodyPr/>
                    <a:lstStyle/>
                    <a:p>
                      <a:pPr fontAlgn="t"/>
                      <a:r>
                        <a:rPr lang="en-US">
                          <a:effectLst/>
                        </a:rPr>
                        <a:t>pclass</a:t>
                      </a:r>
                      <a:endParaRPr lang="en-US">
                        <a:effectLst/>
                        <a:latin typeface="inherit"/>
                      </a:endParaRPr>
                    </a:p>
                  </a:txBody>
                  <a:tcPr marL="228600" marR="228600" marT="85725" marB="66675"/>
                </a:tc>
                <a:tc>
                  <a:txBody>
                    <a:bodyPr/>
                    <a:lstStyle/>
                    <a:p>
                      <a:pPr fontAlgn="t"/>
                      <a:r>
                        <a:rPr lang="en-US">
                          <a:effectLst/>
                        </a:rPr>
                        <a:t>Ticket class</a:t>
                      </a:r>
                      <a:endParaRPr lang="en-US">
                        <a:effectLst/>
                        <a:latin typeface="inherit"/>
                      </a:endParaRPr>
                    </a:p>
                  </a:txBody>
                  <a:tcPr marL="228600" marR="228600" marT="85725" marB="66675"/>
                </a:tc>
                <a:tc>
                  <a:txBody>
                    <a:bodyPr/>
                    <a:lstStyle/>
                    <a:p>
                      <a:pPr fontAlgn="t"/>
                      <a:r>
                        <a:rPr lang="en-US">
                          <a:effectLst/>
                        </a:rPr>
                        <a:t>1 = 1st, 2 = 2nd, 3 = 3rd</a:t>
                      </a:r>
                      <a:endParaRPr lang="en-US">
                        <a:effectLst/>
                        <a:latin typeface="inherit"/>
                      </a:endParaRPr>
                    </a:p>
                  </a:txBody>
                  <a:tcPr marL="228600" marR="228600" marT="85725" marB="66675"/>
                </a:tc>
                <a:extLst>
                  <a:ext uri="{0D108BD9-81ED-4DB2-BD59-A6C34878D82A}">
                    <a16:rowId xmlns:a16="http://schemas.microsoft.com/office/drawing/2014/main" val="3175250953"/>
                  </a:ext>
                </a:extLst>
              </a:tr>
              <a:tr h="0">
                <a:tc>
                  <a:txBody>
                    <a:bodyPr/>
                    <a:lstStyle/>
                    <a:p>
                      <a:pPr fontAlgn="t"/>
                      <a:r>
                        <a:rPr lang="en-US">
                          <a:effectLst/>
                        </a:rPr>
                        <a:t>sex</a:t>
                      </a:r>
                      <a:endParaRPr lang="en-US">
                        <a:effectLst/>
                        <a:latin typeface="inherit"/>
                      </a:endParaRPr>
                    </a:p>
                  </a:txBody>
                  <a:tcPr marL="228600" marR="228600" marT="85725" marB="66675"/>
                </a:tc>
                <a:tc>
                  <a:txBody>
                    <a:bodyPr/>
                    <a:lstStyle/>
                    <a:p>
                      <a:pPr fontAlgn="t"/>
                      <a:r>
                        <a:rPr lang="en-US">
                          <a:effectLst/>
                        </a:rPr>
                        <a:t>Sex</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1440606887"/>
                  </a:ext>
                </a:extLst>
              </a:tr>
              <a:tr h="0">
                <a:tc>
                  <a:txBody>
                    <a:bodyPr/>
                    <a:lstStyle/>
                    <a:p>
                      <a:pPr fontAlgn="t"/>
                      <a:r>
                        <a:rPr lang="en-US">
                          <a:effectLst/>
                        </a:rPr>
                        <a:t>Age</a:t>
                      </a:r>
                      <a:endParaRPr lang="en-US">
                        <a:effectLst/>
                        <a:latin typeface="inherit"/>
                      </a:endParaRPr>
                    </a:p>
                  </a:txBody>
                  <a:tcPr marL="228600" marR="228600" marT="85725" marB="66675"/>
                </a:tc>
                <a:tc>
                  <a:txBody>
                    <a:bodyPr/>
                    <a:lstStyle/>
                    <a:p>
                      <a:pPr fontAlgn="t"/>
                      <a:r>
                        <a:rPr lang="en-US">
                          <a:effectLst/>
                        </a:rPr>
                        <a:t>Age in years</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3367850789"/>
                  </a:ext>
                </a:extLst>
              </a:tr>
              <a:tr h="0">
                <a:tc>
                  <a:txBody>
                    <a:bodyPr/>
                    <a:lstStyle/>
                    <a:p>
                      <a:pPr fontAlgn="t"/>
                      <a:r>
                        <a:rPr lang="en-US">
                          <a:effectLst/>
                        </a:rPr>
                        <a:t>sibsp</a:t>
                      </a:r>
                      <a:endParaRPr lang="en-US">
                        <a:effectLst/>
                        <a:latin typeface="inherit"/>
                      </a:endParaRPr>
                    </a:p>
                  </a:txBody>
                  <a:tcPr marL="228600" marR="228600" marT="85725" marB="66675"/>
                </a:tc>
                <a:tc>
                  <a:txBody>
                    <a:bodyPr/>
                    <a:lstStyle/>
                    <a:p>
                      <a:pPr fontAlgn="t"/>
                      <a:r>
                        <a:rPr lang="en-US">
                          <a:effectLst/>
                        </a:rPr>
                        <a:t># of siblings / spouses aboard the Titanic</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3216941151"/>
                  </a:ext>
                </a:extLst>
              </a:tr>
              <a:tr h="0">
                <a:tc>
                  <a:txBody>
                    <a:bodyPr/>
                    <a:lstStyle/>
                    <a:p>
                      <a:pPr fontAlgn="t"/>
                      <a:r>
                        <a:rPr lang="en-US">
                          <a:effectLst/>
                        </a:rPr>
                        <a:t>parch</a:t>
                      </a:r>
                      <a:endParaRPr lang="en-US">
                        <a:effectLst/>
                        <a:latin typeface="inherit"/>
                      </a:endParaRPr>
                    </a:p>
                  </a:txBody>
                  <a:tcPr marL="228600" marR="228600" marT="85725" marB="66675"/>
                </a:tc>
                <a:tc>
                  <a:txBody>
                    <a:bodyPr/>
                    <a:lstStyle/>
                    <a:p>
                      <a:pPr fontAlgn="t"/>
                      <a:r>
                        <a:rPr lang="en-US">
                          <a:effectLst/>
                        </a:rPr>
                        <a:t># of parents / children aboard the Titanic</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434666189"/>
                  </a:ext>
                </a:extLst>
              </a:tr>
              <a:tr h="0">
                <a:tc>
                  <a:txBody>
                    <a:bodyPr/>
                    <a:lstStyle/>
                    <a:p>
                      <a:pPr fontAlgn="t"/>
                      <a:r>
                        <a:rPr lang="en-US">
                          <a:effectLst/>
                        </a:rPr>
                        <a:t>ticket</a:t>
                      </a:r>
                      <a:endParaRPr lang="en-US">
                        <a:effectLst/>
                        <a:latin typeface="inherit"/>
                      </a:endParaRPr>
                    </a:p>
                  </a:txBody>
                  <a:tcPr marL="228600" marR="228600" marT="85725" marB="66675"/>
                </a:tc>
                <a:tc>
                  <a:txBody>
                    <a:bodyPr/>
                    <a:lstStyle/>
                    <a:p>
                      <a:pPr fontAlgn="t"/>
                      <a:r>
                        <a:rPr lang="en-US">
                          <a:effectLst/>
                        </a:rPr>
                        <a:t>Ticket number</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2966030710"/>
                  </a:ext>
                </a:extLst>
              </a:tr>
              <a:tr h="0">
                <a:tc>
                  <a:txBody>
                    <a:bodyPr/>
                    <a:lstStyle/>
                    <a:p>
                      <a:pPr fontAlgn="t"/>
                      <a:r>
                        <a:rPr lang="en-US">
                          <a:effectLst/>
                        </a:rPr>
                        <a:t>fare</a:t>
                      </a:r>
                      <a:endParaRPr lang="en-US">
                        <a:effectLst/>
                        <a:latin typeface="inherit"/>
                      </a:endParaRPr>
                    </a:p>
                  </a:txBody>
                  <a:tcPr marL="228600" marR="228600" marT="85725" marB="66675"/>
                </a:tc>
                <a:tc>
                  <a:txBody>
                    <a:bodyPr/>
                    <a:lstStyle/>
                    <a:p>
                      <a:pPr fontAlgn="t"/>
                      <a:r>
                        <a:rPr lang="en-US">
                          <a:effectLst/>
                        </a:rPr>
                        <a:t>Passenger fare</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974748629"/>
                  </a:ext>
                </a:extLst>
              </a:tr>
              <a:tr h="0">
                <a:tc>
                  <a:txBody>
                    <a:bodyPr/>
                    <a:lstStyle/>
                    <a:p>
                      <a:pPr fontAlgn="t"/>
                      <a:r>
                        <a:rPr lang="en-US">
                          <a:effectLst/>
                        </a:rPr>
                        <a:t>cabin</a:t>
                      </a:r>
                      <a:endParaRPr lang="en-US">
                        <a:effectLst/>
                        <a:latin typeface="inherit"/>
                      </a:endParaRPr>
                    </a:p>
                  </a:txBody>
                  <a:tcPr marL="228600" marR="228600" marT="85725" marB="66675"/>
                </a:tc>
                <a:tc>
                  <a:txBody>
                    <a:bodyPr/>
                    <a:lstStyle/>
                    <a:p>
                      <a:pPr fontAlgn="t"/>
                      <a:r>
                        <a:rPr lang="en-US">
                          <a:effectLst/>
                        </a:rPr>
                        <a:t>Cabin number</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2391029252"/>
                  </a:ext>
                </a:extLst>
              </a:tr>
              <a:tr h="0">
                <a:tc>
                  <a:txBody>
                    <a:bodyPr/>
                    <a:lstStyle/>
                    <a:p>
                      <a:pPr fontAlgn="t"/>
                      <a:r>
                        <a:rPr lang="en-US">
                          <a:effectLst/>
                        </a:rPr>
                        <a:t>embarked</a:t>
                      </a:r>
                      <a:endParaRPr lang="en-US">
                        <a:effectLst/>
                        <a:latin typeface="inherit"/>
                      </a:endParaRPr>
                    </a:p>
                  </a:txBody>
                  <a:tcPr marL="228600" marR="228600" marT="85725" marB="66675"/>
                </a:tc>
                <a:tc>
                  <a:txBody>
                    <a:bodyPr/>
                    <a:lstStyle/>
                    <a:p>
                      <a:pPr fontAlgn="t"/>
                      <a:r>
                        <a:rPr lang="en-US">
                          <a:effectLst/>
                        </a:rPr>
                        <a:t>Port of Embarkation</a:t>
                      </a:r>
                      <a:endParaRPr lang="en-US">
                        <a:effectLst/>
                        <a:latin typeface="inherit"/>
                      </a:endParaRPr>
                    </a:p>
                  </a:txBody>
                  <a:tcPr marL="228600" marR="228600" marT="85725" marB="66675"/>
                </a:tc>
                <a:tc>
                  <a:txBody>
                    <a:bodyPr/>
                    <a:lstStyle/>
                    <a:p>
                      <a:pPr fontAlgn="t"/>
                      <a:r>
                        <a:rPr lang="en-US">
                          <a:effectLst/>
                        </a:rPr>
                        <a:t>C = Cherbourg, Q = Queenstown, S = Southampton</a:t>
                      </a:r>
                      <a:br>
                        <a:rPr lang="en-US" dirty="0">
                          <a:effectLst/>
                        </a:rPr>
                      </a:br>
                      <a:br>
                        <a:rPr lang="en-US" dirty="0">
                          <a:effectLst/>
                        </a:rPr>
                      </a:br>
                      <a:endParaRPr lang="en-US" dirty="0">
                        <a:effectLst/>
                        <a:latin typeface="inherit"/>
                      </a:endParaRPr>
                    </a:p>
                  </a:txBody>
                  <a:tcPr marL="228600" marR="228600" marT="85725" marB="66675"/>
                </a:tc>
                <a:extLst>
                  <a:ext uri="{0D108BD9-81ED-4DB2-BD59-A6C34878D82A}">
                    <a16:rowId xmlns:a16="http://schemas.microsoft.com/office/drawing/2014/main" val="2461992043"/>
                  </a:ext>
                </a:extLst>
              </a:tr>
            </a:tbl>
          </a:graphicData>
        </a:graphic>
      </p:graphicFrame>
      <p:sp>
        <p:nvSpPr>
          <p:cNvPr id="6" name="TextBox 5">
            <a:extLst>
              <a:ext uri="{FF2B5EF4-FFF2-40B4-BE49-F238E27FC236}">
                <a16:creationId xmlns:a16="http://schemas.microsoft.com/office/drawing/2014/main" id="{CA7484AC-6C9F-46A3-8B47-EAEE647D3B6A}"/>
              </a:ext>
            </a:extLst>
          </p:cNvPr>
          <p:cNvSpPr txBox="1"/>
          <p:nvPr/>
        </p:nvSpPr>
        <p:spPr>
          <a:xfrm>
            <a:off x="10072778" y="159013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Training Data</a:t>
            </a:r>
          </a:p>
        </p:txBody>
      </p:sp>
    </p:spTree>
    <p:extLst>
      <p:ext uri="{BB962C8B-B14F-4D97-AF65-F5344CB8AC3E}">
        <p14:creationId xmlns:p14="http://schemas.microsoft.com/office/powerpoint/2010/main" val="34474913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029B6C42-BD28-4A47-8445-2683E74792D4}"/>
              </a:ext>
            </a:extLst>
          </p:cNvPr>
          <p:cNvGraphicFramePr>
            <a:graphicFrameLocks noGrp="1"/>
          </p:cNvGraphicFramePr>
          <p:nvPr>
            <p:ph idx="1"/>
            <p:extLst>
              <p:ext uri="{D42A27DB-BD31-4B8C-83A1-F6EECF244321}">
                <p14:modId xmlns:p14="http://schemas.microsoft.com/office/powerpoint/2010/main" val="1489495679"/>
              </p:ext>
            </p:extLst>
          </p:nvPr>
        </p:nvGraphicFramePr>
        <p:xfrm>
          <a:off x="686369" y="543015"/>
          <a:ext cx="9345369" cy="5791200"/>
        </p:xfrm>
        <a:graphic>
          <a:graphicData uri="http://schemas.openxmlformats.org/drawingml/2006/table">
            <a:tbl>
              <a:tblPr firstRow="1" bandRow="1">
                <a:tableStyleId>{5C22544A-7EE6-4342-B048-85BDC9FD1C3A}</a:tableStyleId>
              </a:tblPr>
              <a:tblGrid>
                <a:gridCol w="3026701">
                  <a:extLst>
                    <a:ext uri="{9D8B030D-6E8A-4147-A177-3AD203B41FA5}">
                      <a16:colId xmlns:a16="http://schemas.microsoft.com/office/drawing/2014/main" val="166840865"/>
                    </a:ext>
                  </a:extLst>
                </a:gridCol>
                <a:gridCol w="3026701">
                  <a:extLst>
                    <a:ext uri="{9D8B030D-6E8A-4147-A177-3AD203B41FA5}">
                      <a16:colId xmlns:a16="http://schemas.microsoft.com/office/drawing/2014/main" val="1948942981"/>
                    </a:ext>
                  </a:extLst>
                </a:gridCol>
                <a:gridCol w="3291967">
                  <a:extLst>
                    <a:ext uri="{9D8B030D-6E8A-4147-A177-3AD203B41FA5}">
                      <a16:colId xmlns:a16="http://schemas.microsoft.com/office/drawing/2014/main" val="405380138"/>
                    </a:ext>
                  </a:extLst>
                </a:gridCol>
              </a:tblGrid>
              <a:tr h="311192">
                <a:tc>
                  <a:txBody>
                    <a:bodyPr/>
                    <a:lstStyle/>
                    <a:p>
                      <a:pPr algn="l" fontAlgn="base"/>
                      <a:r>
                        <a:rPr lang="en-US">
                          <a:effectLst/>
                        </a:rPr>
                        <a:t>Variable</a:t>
                      </a:r>
                      <a:endParaRPr lang="en-US" b="0">
                        <a:effectLst/>
                        <a:latin typeface="inherit"/>
                      </a:endParaRPr>
                    </a:p>
                  </a:txBody>
                  <a:tcPr marL="228600" marR="228600" marT="85725" marB="66675" anchor="ctr"/>
                </a:tc>
                <a:tc>
                  <a:txBody>
                    <a:bodyPr/>
                    <a:lstStyle/>
                    <a:p>
                      <a:pPr algn="l" fontAlgn="base"/>
                      <a:r>
                        <a:rPr lang="en-US">
                          <a:effectLst/>
                        </a:rPr>
                        <a:t>Definition</a:t>
                      </a:r>
                      <a:endParaRPr lang="en-US" b="0">
                        <a:effectLst/>
                        <a:latin typeface="inherit"/>
                      </a:endParaRPr>
                    </a:p>
                  </a:txBody>
                  <a:tcPr marL="228600" marR="228600" marT="85725" marB="66675" anchor="ctr"/>
                </a:tc>
                <a:tc>
                  <a:txBody>
                    <a:bodyPr/>
                    <a:lstStyle/>
                    <a:p>
                      <a:pPr algn="l" fontAlgn="base"/>
                      <a:r>
                        <a:rPr lang="en-US">
                          <a:effectLst/>
                        </a:rPr>
                        <a:t>Key</a:t>
                      </a:r>
                      <a:endParaRPr lang="en-US" b="0">
                        <a:effectLst/>
                        <a:latin typeface="inherit"/>
                      </a:endParaRPr>
                    </a:p>
                  </a:txBody>
                  <a:tcPr marL="228600" marR="228600" marT="85725" marB="66675" anchor="ctr"/>
                </a:tc>
                <a:extLst>
                  <a:ext uri="{0D108BD9-81ED-4DB2-BD59-A6C34878D82A}">
                    <a16:rowId xmlns:a16="http://schemas.microsoft.com/office/drawing/2014/main" val="696085193"/>
                  </a:ext>
                </a:extLst>
              </a:tr>
              <a:tr h="311192">
                <a:tc>
                  <a:txBody>
                    <a:bodyPr/>
                    <a:lstStyle/>
                    <a:p>
                      <a:pPr fontAlgn="t"/>
                      <a:r>
                        <a:rPr lang="en-US">
                          <a:effectLst/>
                        </a:rPr>
                        <a:t>survival</a:t>
                      </a:r>
                      <a:endParaRPr lang="en-US">
                        <a:effectLst/>
                        <a:latin typeface="inherit"/>
                      </a:endParaRPr>
                    </a:p>
                  </a:txBody>
                  <a:tcPr marL="228600" marR="228600" marT="85725" marB="66675"/>
                </a:tc>
                <a:tc>
                  <a:txBody>
                    <a:bodyPr/>
                    <a:lstStyle/>
                    <a:p>
                      <a:pPr fontAlgn="t"/>
                      <a:r>
                        <a:rPr lang="en-US">
                          <a:effectLst/>
                        </a:rPr>
                        <a:t>Survival</a:t>
                      </a:r>
                      <a:endParaRPr lang="en-US">
                        <a:effectLst/>
                        <a:latin typeface="inherit"/>
                      </a:endParaRPr>
                    </a:p>
                  </a:txBody>
                  <a:tcPr marL="228600" marR="228600" marT="85725" marB="66675"/>
                </a:tc>
                <a:tc>
                  <a:txBody>
                    <a:bodyPr/>
                    <a:lstStyle/>
                    <a:p>
                      <a:pPr fontAlgn="t"/>
                      <a:r>
                        <a:rPr lang="en-US">
                          <a:effectLst/>
                        </a:rPr>
                        <a:t>0 = No, 1 = Yes</a:t>
                      </a:r>
                      <a:endParaRPr lang="en-US">
                        <a:effectLst/>
                        <a:latin typeface="inherit"/>
                      </a:endParaRPr>
                    </a:p>
                  </a:txBody>
                  <a:tcPr marL="228600" marR="228600" marT="85725" marB="66675"/>
                </a:tc>
                <a:extLst>
                  <a:ext uri="{0D108BD9-81ED-4DB2-BD59-A6C34878D82A}">
                    <a16:rowId xmlns:a16="http://schemas.microsoft.com/office/drawing/2014/main" val="3676308105"/>
                  </a:ext>
                </a:extLst>
              </a:tr>
              <a:tr h="311192">
                <a:tc>
                  <a:txBody>
                    <a:bodyPr/>
                    <a:lstStyle/>
                    <a:p>
                      <a:pPr fontAlgn="t"/>
                      <a:r>
                        <a:rPr lang="en-US">
                          <a:effectLst/>
                        </a:rPr>
                        <a:t>pclass</a:t>
                      </a:r>
                      <a:endParaRPr lang="en-US">
                        <a:effectLst/>
                        <a:latin typeface="inherit"/>
                      </a:endParaRPr>
                    </a:p>
                  </a:txBody>
                  <a:tcPr marL="228600" marR="228600" marT="85725" marB="66675"/>
                </a:tc>
                <a:tc>
                  <a:txBody>
                    <a:bodyPr/>
                    <a:lstStyle/>
                    <a:p>
                      <a:pPr fontAlgn="t"/>
                      <a:r>
                        <a:rPr lang="en-US">
                          <a:effectLst/>
                        </a:rPr>
                        <a:t>Ticket class</a:t>
                      </a:r>
                      <a:endParaRPr lang="en-US">
                        <a:effectLst/>
                        <a:latin typeface="inherit"/>
                      </a:endParaRPr>
                    </a:p>
                  </a:txBody>
                  <a:tcPr marL="228600" marR="228600" marT="85725" marB="66675"/>
                </a:tc>
                <a:tc>
                  <a:txBody>
                    <a:bodyPr/>
                    <a:lstStyle/>
                    <a:p>
                      <a:pPr fontAlgn="t"/>
                      <a:r>
                        <a:rPr lang="en-US">
                          <a:effectLst/>
                        </a:rPr>
                        <a:t>1 = 1st, 2 = 2nd, 3 = 3rd</a:t>
                      </a:r>
                      <a:endParaRPr lang="en-US">
                        <a:effectLst/>
                        <a:latin typeface="inherit"/>
                      </a:endParaRPr>
                    </a:p>
                  </a:txBody>
                  <a:tcPr marL="228600" marR="228600" marT="85725" marB="66675"/>
                </a:tc>
                <a:extLst>
                  <a:ext uri="{0D108BD9-81ED-4DB2-BD59-A6C34878D82A}">
                    <a16:rowId xmlns:a16="http://schemas.microsoft.com/office/drawing/2014/main" val="3604357973"/>
                  </a:ext>
                </a:extLst>
              </a:tr>
              <a:tr h="311192">
                <a:tc>
                  <a:txBody>
                    <a:bodyPr/>
                    <a:lstStyle/>
                    <a:p>
                      <a:pPr fontAlgn="t"/>
                      <a:r>
                        <a:rPr lang="en-US">
                          <a:effectLst/>
                        </a:rPr>
                        <a:t>sex</a:t>
                      </a:r>
                      <a:endParaRPr lang="en-US">
                        <a:effectLst/>
                        <a:latin typeface="inherit"/>
                      </a:endParaRPr>
                    </a:p>
                  </a:txBody>
                  <a:tcPr marL="228600" marR="228600" marT="85725" marB="66675"/>
                </a:tc>
                <a:tc>
                  <a:txBody>
                    <a:bodyPr/>
                    <a:lstStyle/>
                    <a:p>
                      <a:pPr fontAlgn="t"/>
                      <a:r>
                        <a:rPr lang="en-US">
                          <a:effectLst/>
                        </a:rPr>
                        <a:t>Sex</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160390411"/>
                  </a:ext>
                </a:extLst>
              </a:tr>
              <a:tr h="311192">
                <a:tc>
                  <a:txBody>
                    <a:bodyPr/>
                    <a:lstStyle/>
                    <a:p>
                      <a:pPr fontAlgn="t"/>
                      <a:r>
                        <a:rPr lang="en-US">
                          <a:effectLst/>
                        </a:rPr>
                        <a:t>Age</a:t>
                      </a:r>
                      <a:endParaRPr lang="en-US">
                        <a:effectLst/>
                        <a:latin typeface="inherit"/>
                      </a:endParaRPr>
                    </a:p>
                  </a:txBody>
                  <a:tcPr marL="228600" marR="228600" marT="85725" marB="66675"/>
                </a:tc>
                <a:tc>
                  <a:txBody>
                    <a:bodyPr/>
                    <a:lstStyle/>
                    <a:p>
                      <a:pPr fontAlgn="t"/>
                      <a:r>
                        <a:rPr lang="en-US">
                          <a:effectLst/>
                        </a:rPr>
                        <a:t>Age in years</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1854916081"/>
                  </a:ext>
                </a:extLst>
              </a:tr>
              <a:tr h="507130">
                <a:tc>
                  <a:txBody>
                    <a:bodyPr/>
                    <a:lstStyle/>
                    <a:p>
                      <a:pPr fontAlgn="t"/>
                      <a:r>
                        <a:rPr lang="en-US">
                          <a:effectLst/>
                        </a:rPr>
                        <a:t>sibsp</a:t>
                      </a:r>
                      <a:endParaRPr lang="en-US">
                        <a:effectLst/>
                        <a:latin typeface="inherit"/>
                      </a:endParaRPr>
                    </a:p>
                  </a:txBody>
                  <a:tcPr marL="228600" marR="228600" marT="85725" marB="66675"/>
                </a:tc>
                <a:tc>
                  <a:txBody>
                    <a:bodyPr/>
                    <a:lstStyle/>
                    <a:p>
                      <a:pPr fontAlgn="t"/>
                      <a:r>
                        <a:rPr lang="en-US">
                          <a:effectLst/>
                        </a:rPr>
                        <a:t># of siblings / spouses aboard the Titanic</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360528879"/>
                  </a:ext>
                </a:extLst>
              </a:tr>
              <a:tr h="507130">
                <a:tc>
                  <a:txBody>
                    <a:bodyPr/>
                    <a:lstStyle/>
                    <a:p>
                      <a:pPr fontAlgn="t"/>
                      <a:r>
                        <a:rPr lang="en-US">
                          <a:effectLst/>
                        </a:rPr>
                        <a:t>parch</a:t>
                      </a:r>
                      <a:endParaRPr lang="en-US">
                        <a:effectLst/>
                        <a:latin typeface="inherit"/>
                      </a:endParaRPr>
                    </a:p>
                  </a:txBody>
                  <a:tcPr marL="228600" marR="228600" marT="85725" marB="66675"/>
                </a:tc>
                <a:tc>
                  <a:txBody>
                    <a:bodyPr/>
                    <a:lstStyle/>
                    <a:p>
                      <a:pPr fontAlgn="t"/>
                      <a:r>
                        <a:rPr lang="en-US">
                          <a:effectLst/>
                        </a:rPr>
                        <a:t># of parents / children aboard the Titanic</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1333250376"/>
                  </a:ext>
                </a:extLst>
              </a:tr>
              <a:tr h="311192">
                <a:tc>
                  <a:txBody>
                    <a:bodyPr/>
                    <a:lstStyle/>
                    <a:p>
                      <a:pPr fontAlgn="t"/>
                      <a:r>
                        <a:rPr lang="en-US">
                          <a:effectLst/>
                        </a:rPr>
                        <a:t>ticket</a:t>
                      </a:r>
                      <a:endParaRPr lang="en-US">
                        <a:effectLst/>
                        <a:latin typeface="inherit"/>
                      </a:endParaRPr>
                    </a:p>
                  </a:txBody>
                  <a:tcPr marL="228600" marR="228600" marT="85725" marB="66675"/>
                </a:tc>
                <a:tc>
                  <a:txBody>
                    <a:bodyPr/>
                    <a:lstStyle/>
                    <a:p>
                      <a:pPr fontAlgn="t"/>
                      <a:r>
                        <a:rPr lang="en-US">
                          <a:effectLst/>
                        </a:rPr>
                        <a:t>Ticket number</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4274125549"/>
                  </a:ext>
                </a:extLst>
              </a:tr>
              <a:tr h="311192">
                <a:tc>
                  <a:txBody>
                    <a:bodyPr/>
                    <a:lstStyle/>
                    <a:p>
                      <a:pPr fontAlgn="t"/>
                      <a:r>
                        <a:rPr lang="en-US">
                          <a:effectLst/>
                        </a:rPr>
                        <a:t>fare</a:t>
                      </a:r>
                      <a:endParaRPr lang="en-US">
                        <a:effectLst/>
                        <a:latin typeface="inherit"/>
                      </a:endParaRPr>
                    </a:p>
                  </a:txBody>
                  <a:tcPr marL="228600" marR="228600" marT="85725" marB="66675"/>
                </a:tc>
                <a:tc>
                  <a:txBody>
                    <a:bodyPr/>
                    <a:lstStyle/>
                    <a:p>
                      <a:pPr fontAlgn="t"/>
                      <a:r>
                        <a:rPr lang="en-US">
                          <a:effectLst/>
                        </a:rPr>
                        <a:t>Passenger fare</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242855818"/>
                  </a:ext>
                </a:extLst>
              </a:tr>
              <a:tr h="311192">
                <a:tc>
                  <a:txBody>
                    <a:bodyPr/>
                    <a:lstStyle/>
                    <a:p>
                      <a:pPr fontAlgn="t"/>
                      <a:r>
                        <a:rPr lang="en-US">
                          <a:effectLst/>
                        </a:rPr>
                        <a:t>cabin</a:t>
                      </a:r>
                      <a:endParaRPr lang="en-US">
                        <a:effectLst/>
                        <a:latin typeface="inherit"/>
                      </a:endParaRPr>
                    </a:p>
                  </a:txBody>
                  <a:tcPr marL="228600" marR="228600" marT="85725" marB="66675"/>
                </a:tc>
                <a:tc>
                  <a:txBody>
                    <a:bodyPr/>
                    <a:lstStyle/>
                    <a:p>
                      <a:pPr fontAlgn="t"/>
                      <a:r>
                        <a:rPr lang="en-US">
                          <a:effectLst/>
                        </a:rPr>
                        <a:t>Cabin number</a:t>
                      </a:r>
                      <a:endParaRPr lang="en-US">
                        <a:effectLst/>
                        <a:latin typeface="inherit"/>
                      </a:endParaRPr>
                    </a:p>
                  </a:txBody>
                  <a:tcPr marL="228600" marR="228600" marT="85725" marB="66675"/>
                </a:tc>
                <a:tc>
                  <a:txBody>
                    <a:bodyPr/>
                    <a:lstStyle/>
                    <a:p>
                      <a:pPr fontAlgn="t"/>
                      <a:endParaRPr lang="en-US">
                        <a:effectLst/>
                        <a:latin typeface="inherit"/>
                      </a:endParaRPr>
                    </a:p>
                  </a:txBody>
                  <a:tcPr marL="228600" marR="228600" marT="85725" marB="66675"/>
                </a:tc>
                <a:extLst>
                  <a:ext uri="{0D108BD9-81ED-4DB2-BD59-A6C34878D82A}">
                    <a16:rowId xmlns:a16="http://schemas.microsoft.com/office/drawing/2014/main" val="78962569"/>
                  </a:ext>
                </a:extLst>
              </a:tr>
              <a:tr h="703067">
                <a:tc>
                  <a:txBody>
                    <a:bodyPr/>
                    <a:lstStyle/>
                    <a:p>
                      <a:pPr fontAlgn="t"/>
                      <a:r>
                        <a:rPr lang="en-US">
                          <a:effectLst/>
                        </a:rPr>
                        <a:t>embarked</a:t>
                      </a:r>
                      <a:endParaRPr lang="en-US">
                        <a:effectLst/>
                        <a:latin typeface="inherit"/>
                      </a:endParaRPr>
                    </a:p>
                  </a:txBody>
                  <a:tcPr marL="228600" marR="228600" marT="85725" marB="66675"/>
                </a:tc>
                <a:tc>
                  <a:txBody>
                    <a:bodyPr/>
                    <a:lstStyle/>
                    <a:p>
                      <a:pPr fontAlgn="t"/>
                      <a:r>
                        <a:rPr lang="en-US">
                          <a:effectLst/>
                        </a:rPr>
                        <a:t>Port of Embarkation</a:t>
                      </a:r>
                      <a:endParaRPr lang="en-US">
                        <a:effectLst/>
                        <a:latin typeface="inherit"/>
                      </a:endParaRPr>
                    </a:p>
                  </a:txBody>
                  <a:tcPr marL="228600" marR="228600" marT="85725" marB="66675"/>
                </a:tc>
                <a:tc>
                  <a:txBody>
                    <a:bodyPr/>
                    <a:lstStyle/>
                    <a:p>
                      <a:pPr fontAlgn="t"/>
                      <a:r>
                        <a:rPr lang="en-US">
                          <a:effectLst/>
                        </a:rPr>
                        <a:t>C = Cherbourg, Q = Queenstown, S = Southampton</a:t>
                      </a:r>
                      <a:endParaRPr lang="en-US">
                        <a:effectLst/>
                        <a:latin typeface="inherit"/>
                      </a:endParaRPr>
                    </a:p>
                  </a:txBody>
                  <a:tcPr marL="228600" marR="228600" marT="85725" marB="66675"/>
                </a:tc>
                <a:extLst>
                  <a:ext uri="{0D108BD9-81ED-4DB2-BD59-A6C34878D82A}">
                    <a16:rowId xmlns:a16="http://schemas.microsoft.com/office/drawing/2014/main" val="2835740890"/>
                  </a:ext>
                </a:extLst>
              </a:tr>
            </a:tbl>
          </a:graphicData>
        </a:graphic>
      </p:graphicFrame>
      <p:sp>
        <p:nvSpPr>
          <p:cNvPr id="2" name="TextBox 1">
            <a:extLst>
              <a:ext uri="{FF2B5EF4-FFF2-40B4-BE49-F238E27FC236}">
                <a16:creationId xmlns:a16="http://schemas.microsoft.com/office/drawing/2014/main" id="{BF84C734-CE95-4D8D-8E13-01D8F14A4BC6}"/>
              </a:ext>
            </a:extLst>
          </p:cNvPr>
          <p:cNvSpPr txBox="1"/>
          <p:nvPr/>
        </p:nvSpPr>
        <p:spPr>
          <a:xfrm>
            <a:off x="10460966" y="1561382"/>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Test Data</a:t>
            </a:r>
          </a:p>
        </p:txBody>
      </p:sp>
    </p:spTree>
    <p:extLst>
      <p:ext uri="{BB962C8B-B14F-4D97-AF65-F5344CB8AC3E}">
        <p14:creationId xmlns:p14="http://schemas.microsoft.com/office/powerpoint/2010/main" val="17661451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0</TotalTime>
  <Words>0</Words>
  <Application>Microsoft Office PowerPoint</Application>
  <PresentationFormat>Widescreen</PresentationFormat>
  <Paragraphs>0</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Ion</vt:lpstr>
      <vt:lpstr>Titanic</vt:lpstr>
      <vt:lpstr>Tragedy</vt:lpstr>
      <vt:lpstr>Challenge</vt:lpstr>
      <vt:lpstr>Goal</vt:lpstr>
      <vt:lpstr>Benchmark</vt:lpstr>
      <vt:lpstr>Accuracy</vt:lpstr>
      <vt:lpstr>Features</vt:lpstr>
      <vt:lpstr>PowerPoint Presentation</vt:lpstr>
      <vt:lpstr>PowerPoint Presentation</vt:lpstr>
      <vt:lpstr>Variable Notes</vt:lpstr>
      <vt:lpstr>Test.csv Sample Record</vt:lpstr>
      <vt:lpstr>Prediction Record </vt:lpstr>
      <vt:lpstr>Feature Engineering</vt:lpstr>
      <vt:lpstr>Loading Data</vt:lpstr>
      <vt:lpstr>First Look</vt:lpstr>
      <vt:lpstr>What is Important</vt:lpstr>
      <vt:lpstr>What is not Important</vt:lpstr>
      <vt:lpstr>Kernel, Kernel Trick, Kernel Function</vt:lpstr>
      <vt:lpstr>Hyperplane</vt:lpstr>
      <vt:lpstr>Real-world Distribution</vt:lpstr>
      <vt:lpstr>Visualize Hyperplane</vt:lpstr>
      <vt:lpstr>Important 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 </cp:lastModifiedBy>
  <cp:revision>341</cp:revision>
  <dcterms:created xsi:type="dcterms:W3CDTF">2014-09-12T17:24:29Z</dcterms:created>
  <dcterms:modified xsi:type="dcterms:W3CDTF">2020-02-01T13:33:24Z</dcterms:modified>
</cp:coreProperties>
</file>

<file path=docProps/thumbnail.jpeg>
</file>